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6" r:id="rId4"/>
    <p:sldId id="261" r:id="rId5"/>
    <p:sldId id="265" r:id="rId6"/>
    <p:sldId id="262" r:id="rId7"/>
    <p:sldId id="263" r:id="rId8"/>
    <p:sldId id="264" r:id="rId9"/>
    <p:sldId id="266" r:id="rId10"/>
    <p:sldId id="267" r:id="rId11"/>
    <p:sldId id="268" r:id="rId12"/>
    <p:sldId id="269" r:id="rId13"/>
    <p:sldId id="288" r:id="rId14"/>
    <p:sldId id="270" r:id="rId15"/>
    <p:sldId id="271" r:id="rId16"/>
    <p:sldId id="272" r:id="rId17"/>
    <p:sldId id="273" r:id="rId18"/>
    <p:sldId id="274" r:id="rId19"/>
    <p:sldId id="275" r:id="rId20"/>
    <p:sldId id="276" r:id="rId21"/>
    <p:sldId id="277" r:id="rId22"/>
    <p:sldId id="279" r:id="rId23"/>
    <p:sldId id="278" r:id="rId24"/>
    <p:sldId id="280" r:id="rId25"/>
    <p:sldId id="282" r:id="rId26"/>
    <p:sldId id="287" r:id="rId27"/>
    <p:sldId id="281" r:id="rId28"/>
    <p:sldId id="284" r:id="rId29"/>
    <p:sldId id="285" r:id="rId30"/>
    <p:sldId id="28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94660"/>
  </p:normalViewPr>
  <p:slideViewPr>
    <p:cSldViewPr snapToGrid="0">
      <p:cViewPr varScale="1">
        <p:scale>
          <a:sx n="46" d="100"/>
          <a:sy n="46" d="100"/>
        </p:scale>
        <p:origin x="53" y="6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41BE3-164B-2E1B-BBA0-A9AFE76183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25944AF1-8E5B-4CDE-2216-23CCDC32C7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5D28583B-84E6-8065-0270-6D9563BA7FDB}"/>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5DDF89CD-0107-A98F-34DE-5108313956B6}"/>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2987873-CF3B-EDD3-84EE-B3C303937E79}"/>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183290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8DF9-FFA0-0F2F-31D4-78A9326866BC}"/>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37F11B58-8E31-7E4E-3900-79B152D4A9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BB38073-9B04-6E74-C951-015FF791AEDE}"/>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709A69C2-395E-EB07-93C4-10A1A334C73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39D1F395-05AB-7991-C5BD-D6E431EDAB88}"/>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2011992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9B818F-3508-C4D0-5F89-CC865914F3C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061D7555-EF35-7F49-9C5E-891E28B981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509CC28-A3D6-8B20-328B-AF234FB5F343}"/>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5805AA6F-475F-31A3-B288-805991E18D0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2D38FE8-B16E-6FED-5B0D-52D2AA586D58}"/>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386738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6DED-B9AA-F8E4-AE93-51FB0687AFE9}"/>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682667C8-8980-F4AB-F0C8-C3B52DBDDC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0164BA8-CB7B-8E0E-F0EC-FA61FB29B3D5}"/>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CE093529-8925-650C-7015-A2629B8D68B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5491A132-AB0C-7192-966F-4E389266F39C}"/>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402906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A89ED-02CF-270A-B625-1D6CB0CFDD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3032A79D-5458-4272-E4F1-D217655407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36E967-42EF-6F8A-63EE-B3E183DE37A6}"/>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359BCA77-BCB8-1453-D6BA-BCB98BB7EF24}"/>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54715D4-022E-8877-3E7A-268F6BA1A48E}"/>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764291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60DD-F48F-A02F-8C0D-1698FB4371DC}"/>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41C043E0-31FE-F6D1-6B96-7E0DEA597C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20F522D-2109-CDA8-8A09-93B394CE0C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54DB042A-80F5-4A46-9B52-8A63FA34D2A8}"/>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6" name="Footer Placeholder 5">
            <a:extLst>
              <a:ext uri="{FF2B5EF4-FFF2-40B4-BE49-F238E27FC236}">
                <a16:creationId xmlns:a16="http://schemas.microsoft.com/office/drawing/2014/main" id="{7C8D93E5-56A5-56FD-DB03-C8810201622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0D56AD67-22E6-289D-EA8D-C59E5B10B88E}"/>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633868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02758-82C6-C3B6-7FB7-7A911DDCB2F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62C5A27-42D9-D7E1-C2CC-395A815F60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D49637-FC4B-CF7D-446B-87C6341F4C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7B18C75A-4983-3777-1120-C4E8537EC3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0D6E37-11E4-875A-03EE-3CEEF57169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52588BBF-BF98-1163-E111-5201783EC04D}"/>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8" name="Footer Placeholder 7">
            <a:extLst>
              <a:ext uri="{FF2B5EF4-FFF2-40B4-BE49-F238E27FC236}">
                <a16:creationId xmlns:a16="http://schemas.microsoft.com/office/drawing/2014/main" id="{33683276-FA0B-45E1-0569-0CBEE5D390C3}"/>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62723413-516D-2FC5-BB80-B5CD30E4EA07}"/>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090122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021E-9353-2ACC-46C5-780E574C6B7B}"/>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CEC57561-D03E-529D-5A86-E14358AAF519}"/>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4" name="Footer Placeholder 3">
            <a:extLst>
              <a:ext uri="{FF2B5EF4-FFF2-40B4-BE49-F238E27FC236}">
                <a16:creationId xmlns:a16="http://schemas.microsoft.com/office/drawing/2014/main" id="{E2A3FCFE-F57B-8420-0CF2-D2F4E288A470}"/>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A4CBFA8-CC0F-1376-FBC1-D47F71F73F62}"/>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1822958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09AF1F-D30D-2FBB-23D3-096CD17642FC}"/>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3" name="Footer Placeholder 2">
            <a:extLst>
              <a:ext uri="{FF2B5EF4-FFF2-40B4-BE49-F238E27FC236}">
                <a16:creationId xmlns:a16="http://schemas.microsoft.com/office/drawing/2014/main" id="{97E7DBE1-850A-4F5E-7B07-1E810A6AA47D}"/>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0B5CC594-5D52-0B25-4A65-1690647F3635}"/>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286986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293E9-4696-BF66-27BA-EA3733720B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9068824E-4E13-F79B-9E55-28C65DE83C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3607E6A2-A8BE-ED0A-9BA0-671F7828B0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5482F-B85A-F5F5-0FD2-FD6DA9395557}"/>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6" name="Footer Placeholder 5">
            <a:extLst>
              <a:ext uri="{FF2B5EF4-FFF2-40B4-BE49-F238E27FC236}">
                <a16:creationId xmlns:a16="http://schemas.microsoft.com/office/drawing/2014/main" id="{22C3E922-20CA-FEBE-57EA-3ADA6B656329}"/>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86B9E8B-0334-F88B-A7CE-81066862A2FA}"/>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5801090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1F8E-855C-31C1-FF9A-CE0AFC4B30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00D932F3-9945-0910-B6F7-A8131EF38D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8048380A-7824-F33D-A9C3-79E671A48F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26DFCF-B01B-DC9D-EF19-9F335039273C}"/>
              </a:ext>
            </a:extLst>
          </p:cNvPr>
          <p:cNvSpPr>
            <a:spLocks noGrp="1"/>
          </p:cNvSpPr>
          <p:nvPr>
            <p:ph type="dt" sz="half" idx="10"/>
          </p:nvPr>
        </p:nvSpPr>
        <p:spPr/>
        <p:txBody>
          <a:bodyPr/>
          <a:lstStyle/>
          <a:p>
            <a:fld id="{7DE6B352-BAEC-46B1-A9F3-81BA328718B8}" type="datetimeFigureOut">
              <a:rPr lang="en-PH" smtClean="0"/>
              <a:t>21/04/2025</a:t>
            </a:fld>
            <a:endParaRPr lang="en-PH"/>
          </a:p>
        </p:txBody>
      </p:sp>
      <p:sp>
        <p:nvSpPr>
          <p:cNvPr id="6" name="Footer Placeholder 5">
            <a:extLst>
              <a:ext uri="{FF2B5EF4-FFF2-40B4-BE49-F238E27FC236}">
                <a16:creationId xmlns:a16="http://schemas.microsoft.com/office/drawing/2014/main" id="{1242087E-D065-9888-FEF2-0E1E4601A4B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161F6CD9-6B09-83D3-F69A-C31538BFF938}"/>
              </a:ext>
            </a:extLst>
          </p:cNvPr>
          <p:cNvSpPr>
            <a:spLocks noGrp="1"/>
          </p:cNvSpPr>
          <p:nvPr>
            <p:ph type="sldNum" sz="quarter" idx="12"/>
          </p:nvPr>
        </p:nvSpPr>
        <p:spPr/>
        <p:txBody>
          <a:bodyPr/>
          <a:lstStyle/>
          <a:p>
            <a:fld id="{A91CC1E4-DA96-4887-B813-21EFB5552C74}" type="slidenum">
              <a:rPr lang="en-PH" smtClean="0"/>
              <a:t>‹#›</a:t>
            </a:fld>
            <a:endParaRPr lang="en-PH"/>
          </a:p>
        </p:txBody>
      </p:sp>
    </p:spTree>
    <p:extLst>
      <p:ext uri="{BB962C8B-B14F-4D97-AF65-F5344CB8AC3E}">
        <p14:creationId xmlns:p14="http://schemas.microsoft.com/office/powerpoint/2010/main" val="3980703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D0ABF7-CD05-107E-83A4-A88FF43E02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EAE0E4F-E9AC-8855-1B67-B7F0388DFB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6DE3670F-FEF8-F078-0606-9E0FF1DB2B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E6B352-BAEC-46B1-A9F3-81BA328718B8}" type="datetimeFigureOut">
              <a:rPr lang="en-PH" smtClean="0"/>
              <a:t>21/04/2025</a:t>
            </a:fld>
            <a:endParaRPr lang="en-PH"/>
          </a:p>
        </p:txBody>
      </p:sp>
      <p:sp>
        <p:nvSpPr>
          <p:cNvPr id="5" name="Footer Placeholder 4">
            <a:extLst>
              <a:ext uri="{FF2B5EF4-FFF2-40B4-BE49-F238E27FC236}">
                <a16:creationId xmlns:a16="http://schemas.microsoft.com/office/drawing/2014/main" id="{E269AAF7-C4E1-B27B-EF22-02D83E1ED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FC4DDF9C-3AE7-5D4B-5B75-B0F8E5D0F8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91CC1E4-DA96-4887-B813-21EFB5552C74}" type="slidenum">
              <a:rPr lang="en-PH" smtClean="0"/>
              <a:t>‹#›</a:t>
            </a:fld>
            <a:endParaRPr lang="en-PH"/>
          </a:p>
        </p:txBody>
      </p:sp>
    </p:spTree>
    <p:extLst>
      <p:ext uri="{BB962C8B-B14F-4D97-AF65-F5344CB8AC3E}">
        <p14:creationId xmlns:p14="http://schemas.microsoft.com/office/powerpoint/2010/main" val="561763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nnas-archive.org/"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github.com/mersalas/MLBS-2025_workshop.gi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363BA835-346A-3785-315B-04AFB66C2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2560589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752E-E704-52F6-C203-BBB5E55D5883}"/>
              </a:ext>
            </a:extLst>
          </p:cNvPr>
          <p:cNvSpPr>
            <a:spLocks noGrp="1"/>
          </p:cNvSpPr>
          <p:nvPr>
            <p:ph type="title"/>
          </p:nvPr>
        </p:nvSpPr>
        <p:spPr/>
        <p:txBody>
          <a:bodyPr/>
          <a:lstStyle/>
          <a:p>
            <a:r>
              <a:rPr lang="en-PH"/>
              <a:t>Regression</a:t>
            </a:r>
            <a:endParaRPr lang="en-PH" dirty="0"/>
          </a:p>
        </p:txBody>
      </p:sp>
      <p:sp>
        <p:nvSpPr>
          <p:cNvPr id="3" name="Content Placeholder 2">
            <a:extLst>
              <a:ext uri="{FF2B5EF4-FFF2-40B4-BE49-F238E27FC236}">
                <a16:creationId xmlns:a16="http://schemas.microsoft.com/office/drawing/2014/main" id="{41014998-320F-EBF4-F420-839D77320945}"/>
              </a:ext>
            </a:extLst>
          </p:cNvPr>
          <p:cNvSpPr>
            <a:spLocks noGrp="1"/>
          </p:cNvSpPr>
          <p:nvPr>
            <p:ph idx="1"/>
          </p:nvPr>
        </p:nvSpPr>
        <p:spPr>
          <a:xfrm>
            <a:off x="838199" y="1503680"/>
            <a:ext cx="3326237" cy="4673283"/>
          </a:xfrm>
        </p:spPr>
        <p:txBody>
          <a:bodyPr/>
          <a:lstStyle/>
          <a:p>
            <a:r>
              <a:rPr lang="en-PH" dirty="0"/>
              <a:t>predicts a </a:t>
            </a:r>
            <a:r>
              <a:rPr lang="en-PH" dirty="0">
                <a:solidFill>
                  <a:srgbClr val="FF0000"/>
                </a:solidFill>
              </a:rPr>
              <a:t>continuous numerical value</a:t>
            </a:r>
          </a:p>
          <a:p>
            <a:r>
              <a:rPr lang="en-PH" dirty="0"/>
              <a:t>Simple linear regression: </a:t>
            </a:r>
          </a:p>
          <a:p>
            <a:pPr marL="0" indent="0">
              <a:buNone/>
            </a:pPr>
            <a:r>
              <a:rPr lang="en-PH" dirty="0"/>
              <a:t>   y = w</a:t>
            </a:r>
            <a:r>
              <a:rPr lang="en-PH" baseline="-25000" dirty="0"/>
              <a:t>1</a:t>
            </a:r>
            <a:r>
              <a:rPr lang="en-PH" dirty="0"/>
              <a:t>x + b </a:t>
            </a:r>
          </a:p>
        </p:txBody>
      </p:sp>
      <p:pic>
        <p:nvPicPr>
          <p:cNvPr id="5" name="Picture 4">
            <a:extLst>
              <a:ext uri="{FF2B5EF4-FFF2-40B4-BE49-F238E27FC236}">
                <a16:creationId xmlns:a16="http://schemas.microsoft.com/office/drawing/2014/main" id="{40D64F74-6627-5361-6ED6-DAF210917887}"/>
              </a:ext>
            </a:extLst>
          </p:cNvPr>
          <p:cNvPicPr>
            <a:picLocks noChangeAspect="1"/>
          </p:cNvPicPr>
          <p:nvPr/>
        </p:nvPicPr>
        <p:blipFill>
          <a:blip r:embed="rId2"/>
          <a:stretch>
            <a:fillRect/>
          </a:stretch>
        </p:blipFill>
        <p:spPr>
          <a:xfrm>
            <a:off x="4525063" y="784940"/>
            <a:ext cx="7189363" cy="5392023"/>
          </a:xfrm>
          <a:prstGeom prst="rect">
            <a:avLst/>
          </a:prstGeom>
        </p:spPr>
      </p:pic>
      <p:sp>
        <p:nvSpPr>
          <p:cNvPr id="6" name="TextBox 5">
            <a:extLst>
              <a:ext uri="{FF2B5EF4-FFF2-40B4-BE49-F238E27FC236}">
                <a16:creationId xmlns:a16="http://schemas.microsoft.com/office/drawing/2014/main" id="{935AA560-6B00-C4E7-3DFC-F7DD355C4CEB}"/>
              </a:ext>
            </a:extLst>
          </p:cNvPr>
          <p:cNvSpPr txBox="1"/>
          <p:nvPr/>
        </p:nvSpPr>
        <p:spPr>
          <a:xfrm>
            <a:off x="7701280" y="5873005"/>
            <a:ext cx="1486304" cy="400110"/>
          </a:xfrm>
          <a:prstGeom prst="rect">
            <a:avLst/>
          </a:prstGeom>
          <a:noFill/>
        </p:spPr>
        <p:txBody>
          <a:bodyPr wrap="none" rtlCol="0">
            <a:spAutoFit/>
          </a:bodyPr>
          <a:lstStyle/>
          <a:p>
            <a:r>
              <a:rPr lang="en-PH" sz="2000" dirty="0">
                <a:solidFill>
                  <a:srgbClr val="FF0000"/>
                </a:solidFill>
              </a:rPr>
              <a:t>Shell length</a:t>
            </a:r>
          </a:p>
        </p:txBody>
      </p:sp>
      <p:sp>
        <p:nvSpPr>
          <p:cNvPr id="7" name="TextBox 6">
            <a:extLst>
              <a:ext uri="{FF2B5EF4-FFF2-40B4-BE49-F238E27FC236}">
                <a16:creationId xmlns:a16="http://schemas.microsoft.com/office/drawing/2014/main" id="{73B86430-0301-56D0-2F58-1F9A285F888B}"/>
              </a:ext>
            </a:extLst>
          </p:cNvPr>
          <p:cNvSpPr txBox="1"/>
          <p:nvPr/>
        </p:nvSpPr>
        <p:spPr>
          <a:xfrm rot="16200000">
            <a:off x="3813747" y="2125146"/>
            <a:ext cx="1822743" cy="400110"/>
          </a:xfrm>
          <a:prstGeom prst="rect">
            <a:avLst/>
          </a:prstGeom>
          <a:noFill/>
        </p:spPr>
        <p:txBody>
          <a:bodyPr wrap="none" rtlCol="0">
            <a:spAutoFit/>
          </a:bodyPr>
          <a:lstStyle/>
          <a:p>
            <a:r>
              <a:rPr lang="en-PH" sz="2000" dirty="0">
                <a:solidFill>
                  <a:srgbClr val="FF0000"/>
                </a:solidFill>
              </a:rPr>
              <a:t>Age of abalone</a:t>
            </a:r>
          </a:p>
        </p:txBody>
      </p:sp>
      <p:pic>
        <p:nvPicPr>
          <p:cNvPr id="7170" name="Picture 2" descr="Prospecting the Effects on Abalone (H. discus) Growth under Low-Salinity  Stress after Feeding Citrus Peel (CP) and Ecklonia cava disuse (ECD) as  Feed Additives">
            <a:extLst>
              <a:ext uri="{FF2B5EF4-FFF2-40B4-BE49-F238E27FC236}">
                <a16:creationId xmlns:a16="http://schemas.microsoft.com/office/drawing/2014/main" id="{7B8009B2-8C78-774D-A1A4-BBE819AAC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4465321"/>
            <a:ext cx="2994397" cy="20275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19E82AF-36D4-56B4-CFC5-9F3C480E9271}"/>
              </a:ext>
            </a:extLst>
          </p:cNvPr>
          <p:cNvSpPr txBox="1"/>
          <p:nvPr/>
        </p:nvSpPr>
        <p:spPr>
          <a:xfrm>
            <a:off x="1949373" y="4265266"/>
            <a:ext cx="135005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PH" dirty="0">
                <a:solidFill>
                  <a:srgbClr val="FF0000"/>
                </a:solidFill>
              </a:rPr>
              <a:t>Shell length</a:t>
            </a:r>
          </a:p>
        </p:txBody>
      </p:sp>
      <p:sp>
        <p:nvSpPr>
          <p:cNvPr id="14" name="Rectangle 13">
            <a:extLst>
              <a:ext uri="{FF2B5EF4-FFF2-40B4-BE49-F238E27FC236}">
                <a16:creationId xmlns:a16="http://schemas.microsoft.com/office/drawing/2014/main" id="{B11E5800-7911-5108-412D-69C43F92E12C}"/>
              </a:ext>
            </a:extLst>
          </p:cNvPr>
          <p:cNvSpPr/>
          <p:nvPr/>
        </p:nvSpPr>
        <p:spPr>
          <a:xfrm rot="16200000">
            <a:off x="309467" y="5350447"/>
            <a:ext cx="1489264" cy="54355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PH" dirty="0"/>
              <a:t>Shell diameter</a:t>
            </a:r>
          </a:p>
        </p:txBody>
      </p:sp>
      <p:sp>
        <p:nvSpPr>
          <p:cNvPr id="15" name="TextBox 14">
            <a:extLst>
              <a:ext uri="{FF2B5EF4-FFF2-40B4-BE49-F238E27FC236}">
                <a16:creationId xmlns:a16="http://schemas.microsoft.com/office/drawing/2014/main" id="{B3844F1C-2E51-8961-3056-2948B79C13CB}"/>
              </a:ext>
            </a:extLst>
          </p:cNvPr>
          <p:cNvSpPr txBox="1"/>
          <p:nvPr/>
        </p:nvSpPr>
        <p:spPr>
          <a:xfrm>
            <a:off x="0" y="6581001"/>
            <a:ext cx="2663934" cy="276999"/>
          </a:xfrm>
          <a:prstGeom prst="rect">
            <a:avLst/>
          </a:prstGeom>
          <a:noFill/>
        </p:spPr>
        <p:txBody>
          <a:bodyPr wrap="none" rtlCol="0">
            <a:spAutoFit/>
          </a:bodyPr>
          <a:lstStyle/>
          <a:p>
            <a:r>
              <a:rPr lang="en-PH" sz="1200" dirty="0"/>
              <a:t>https://doi.org/10.3390/jmse9070707</a:t>
            </a:r>
          </a:p>
        </p:txBody>
      </p:sp>
      <p:sp>
        <p:nvSpPr>
          <p:cNvPr id="16" name="TextBox 15">
            <a:extLst>
              <a:ext uri="{FF2B5EF4-FFF2-40B4-BE49-F238E27FC236}">
                <a16:creationId xmlns:a16="http://schemas.microsoft.com/office/drawing/2014/main" id="{557824B1-55C9-F466-DFD8-44ACD43EF78C}"/>
              </a:ext>
            </a:extLst>
          </p:cNvPr>
          <p:cNvSpPr txBox="1"/>
          <p:nvPr/>
        </p:nvSpPr>
        <p:spPr>
          <a:xfrm>
            <a:off x="8745380" y="6574413"/>
            <a:ext cx="3442033" cy="276999"/>
          </a:xfrm>
          <a:prstGeom prst="rect">
            <a:avLst/>
          </a:prstGeom>
          <a:noFill/>
        </p:spPr>
        <p:txBody>
          <a:bodyPr wrap="none" rtlCol="0">
            <a:spAutoFit/>
          </a:bodyPr>
          <a:lstStyle/>
          <a:p>
            <a:r>
              <a:rPr lang="en-PH" sz="1200" dirty="0"/>
              <a:t>Raschka et. al. 2022, ML w/ </a:t>
            </a:r>
            <a:r>
              <a:rPr lang="en-PH" sz="1200" dirty="0" err="1"/>
              <a:t>pytorch</a:t>
            </a:r>
            <a:r>
              <a:rPr lang="en-PH" sz="1200" dirty="0"/>
              <a:t> &amp; scikit-learn</a:t>
            </a:r>
          </a:p>
        </p:txBody>
      </p:sp>
    </p:spTree>
    <p:extLst>
      <p:ext uri="{BB962C8B-B14F-4D97-AF65-F5344CB8AC3E}">
        <p14:creationId xmlns:p14="http://schemas.microsoft.com/office/powerpoint/2010/main" val="333408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8BE63-259C-97C5-503A-2C11BF688D51}"/>
              </a:ext>
            </a:extLst>
          </p:cNvPr>
          <p:cNvSpPr>
            <a:spLocks noGrp="1"/>
          </p:cNvSpPr>
          <p:nvPr>
            <p:ph type="title"/>
          </p:nvPr>
        </p:nvSpPr>
        <p:spPr/>
        <p:txBody>
          <a:bodyPr/>
          <a:lstStyle/>
          <a:p>
            <a:r>
              <a:rPr lang="en-PH" dirty="0"/>
              <a:t>Regression</a:t>
            </a:r>
          </a:p>
        </p:txBody>
      </p:sp>
      <p:sp>
        <p:nvSpPr>
          <p:cNvPr id="3" name="Content Placeholder 2">
            <a:extLst>
              <a:ext uri="{FF2B5EF4-FFF2-40B4-BE49-F238E27FC236}">
                <a16:creationId xmlns:a16="http://schemas.microsoft.com/office/drawing/2014/main" id="{0F12F8AC-FEB8-1A4A-A6FE-1204568A4EEF}"/>
              </a:ext>
            </a:extLst>
          </p:cNvPr>
          <p:cNvSpPr>
            <a:spLocks noGrp="1"/>
          </p:cNvSpPr>
          <p:nvPr>
            <p:ph idx="1"/>
          </p:nvPr>
        </p:nvSpPr>
        <p:spPr>
          <a:xfrm>
            <a:off x="838198" y="1542063"/>
            <a:ext cx="3185160" cy="4351338"/>
          </a:xfrm>
        </p:spPr>
        <p:txBody>
          <a:bodyPr/>
          <a:lstStyle/>
          <a:p>
            <a:r>
              <a:rPr lang="en-PH" dirty="0"/>
              <a:t>Multiple linear regression</a:t>
            </a:r>
          </a:p>
          <a:p>
            <a:r>
              <a:rPr lang="en-PH" dirty="0"/>
              <a:t>y = w</a:t>
            </a:r>
            <a:r>
              <a:rPr lang="en-PH" baseline="-25000" dirty="0"/>
              <a:t>1</a:t>
            </a:r>
            <a:r>
              <a:rPr lang="en-PH" dirty="0"/>
              <a:t>x</a:t>
            </a:r>
            <a:r>
              <a:rPr lang="en-PH" baseline="-25000" dirty="0"/>
              <a:t>1</a:t>
            </a:r>
            <a:r>
              <a:rPr lang="en-PH" dirty="0"/>
              <a:t> + w</a:t>
            </a:r>
            <a:r>
              <a:rPr lang="en-PH" baseline="-25000" dirty="0"/>
              <a:t>2</a:t>
            </a:r>
            <a:r>
              <a:rPr lang="en-PH" dirty="0"/>
              <a:t>x</a:t>
            </a:r>
            <a:r>
              <a:rPr lang="en-PH" baseline="-25000" dirty="0"/>
              <a:t>2</a:t>
            </a:r>
            <a:r>
              <a:rPr lang="en-PH" dirty="0"/>
              <a:t> </a:t>
            </a:r>
          </a:p>
          <a:p>
            <a:pPr marL="0" indent="0">
              <a:buNone/>
            </a:pPr>
            <a:r>
              <a:rPr lang="en-PH" dirty="0"/>
              <a:t>   + …</a:t>
            </a:r>
            <a:r>
              <a:rPr lang="en-PH" dirty="0" err="1"/>
              <a:t>w</a:t>
            </a:r>
            <a:r>
              <a:rPr lang="en-PH" baseline="-25000" dirty="0" err="1"/>
              <a:t>n</a:t>
            </a:r>
            <a:r>
              <a:rPr lang="en-PH" dirty="0" err="1"/>
              <a:t>x</a:t>
            </a:r>
            <a:r>
              <a:rPr lang="en-PH" baseline="-25000" dirty="0" err="1"/>
              <a:t>n</a:t>
            </a:r>
            <a:r>
              <a:rPr lang="en-PH" dirty="0"/>
              <a:t> + b </a:t>
            </a:r>
          </a:p>
        </p:txBody>
      </p:sp>
      <p:pic>
        <p:nvPicPr>
          <p:cNvPr id="5" name="Picture 4">
            <a:extLst>
              <a:ext uri="{FF2B5EF4-FFF2-40B4-BE49-F238E27FC236}">
                <a16:creationId xmlns:a16="http://schemas.microsoft.com/office/drawing/2014/main" id="{A7B26270-AD2A-EDF6-09C0-7EAA9FDA1B1C}"/>
              </a:ext>
            </a:extLst>
          </p:cNvPr>
          <p:cNvPicPr>
            <a:picLocks noChangeAspect="1"/>
          </p:cNvPicPr>
          <p:nvPr/>
        </p:nvPicPr>
        <p:blipFill>
          <a:blip r:embed="rId2"/>
          <a:srcRect t="1891"/>
          <a:stretch/>
        </p:blipFill>
        <p:spPr>
          <a:xfrm>
            <a:off x="4330020" y="1087120"/>
            <a:ext cx="6744757" cy="4683760"/>
          </a:xfrm>
          <a:prstGeom prst="rect">
            <a:avLst/>
          </a:prstGeom>
        </p:spPr>
      </p:pic>
      <p:sp>
        <p:nvSpPr>
          <p:cNvPr id="6" name="TextBox 5">
            <a:extLst>
              <a:ext uri="{FF2B5EF4-FFF2-40B4-BE49-F238E27FC236}">
                <a16:creationId xmlns:a16="http://schemas.microsoft.com/office/drawing/2014/main" id="{AE95F700-AEC0-0D44-497B-72FF9CFAA6B6}"/>
              </a:ext>
            </a:extLst>
          </p:cNvPr>
          <p:cNvSpPr txBox="1"/>
          <p:nvPr/>
        </p:nvSpPr>
        <p:spPr>
          <a:xfrm rot="16200000">
            <a:off x="10242374" y="2694107"/>
            <a:ext cx="1822743" cy="400110"/>
          </a:xfrm>
          <a:prstGeom prst="rect">
            <a:avLst/>
          </a:prstGeom>
          <a:noFill/>
        </p:spPr>
        <p:txBody>
          <a:bodyPr wrap="none" rtlCol="0">
            <a:spAutoFit/>
          </a:bodyPr>
          <a:lstStyle/>
          <a:p>
            <a:r>
              <a:rPr lang="en-PH" sz="2000" dirty="0">
                <a:solidFill>
                  <a:srgbClr val="FF0000"/>
                </a:solidFill>
              </a:rPr>
              <a:t>Age of abalone</a:t>
            </a:r>
          </a:p>
        </p:txBody>
      </p:sp>
      <p:pic>
        <p:nvPicPr>
          <p:cNvPr id="7" name="Picture 2" descr="Prospecting the Effects on Abalone (H. discus) Growth under Low-Salinity  Stress after Feeding Citrus Peel (CP) and Ecklonia cava disuse (ECD) as  Feed Additives">
            <a:extLst>
              <a:ext uri="{FF2B5EF4-FFF2-40B4-BE49-F238E27FC236}">
                <a16:creationId xmlns:a16="http://schemas.microsoft.com/office/drawing/2014/main" id="{7BAFCFE1-20F2-81EF-CEA3-E6F204508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8" y="4465321"/>
            <a:ext cx="2994397" cy="202755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F3F7844-E680-B34A-80E4-2984E80094A2}"/>
              </a:ext>
            </a:extLst>
          </p:cNvPr>
          <p:cNvSpPr txBox="1"/>
          <p:nvPr/>
        </p:nvSpPr>
        <p:spPr>
          <a:xfrm>
            <a:off x="1949373" y="4265266"/>
            <a:ext cx="1350050" cy="369332"/>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PH" dirty="0">
                <a:solidFill>
                  <a:srgbClr val="FF0000"/>
                </a:solidFill>
              </a:rPr>
              <a:t>Shell length</a:t>
            </a:r>
          </a:p>
        </p:txBody>
      </p:sp>
      <p:sp>
        <p:nvSpPr>
          <p:cNvPr id="9" name="Rectangle 8">
            <a:extLst>
              <a:ext uri="{FF2B5EF4-FFF2-40B4-BE49-F238E27FC236}">
                <a16:creationId xmlns:a16="http://schemas.microsoft.com/office/drawing/2014/main" id="{79FDB1AC-8956-2612-B740-BE0F49319BD9}"/>
              </a:ext>
            </a:extLst>
          </p:cNvPr>
          <p:cNvSpPr/>
          <p:nvPr/>
        </p:nvSpPr>
        <p:spPr>
          <a:xfrm rot="16200000">
            <a:off x="309467" y="5350447"/>
            <a:ext cx="1489264" cy="54355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PH" dirty="0">
                <a:solidFill>
                  <a:srgbClr val="FF0000"/>
                </a:solidFill>
              </a:rPr>
              <a:t>Shell diameter</a:t>
            </a:r>
          </a:p>
        </p:txBody>
      </p:sp>
      <p:sp>
        <p:nvSpPr>
          <p:cNvPr id="11" name="TextBox 10">
            <a:extLst>
              <a:ext uri="{FF2B5EF4-FFF2-40B4-BE49-F238E27FC236}">
                <a16:creationId xmlns:a16="http://schemas.microsoft.com/office/drawing/2014/main" id="{8C6CC385-8E0A-5D95-B5DD-80E49C22D9C6}"/>
              </a:ext>
            </a:extLst>
          </p:cNvPr>
          <p:cNvSpPr txBox="1"/>
          <p:nvPr/>
        </p:nvSpPr>
        <p:spPr>
          <a:xfrm>
            <a:off x="4653280" y="5693346"/>
            <a:ext cx="1486304" cy="400110"/>
          </a:xfrm>
          <a:prstGeom prst="rect">
            <a:avLst/>
          </a:prstGeom>
          <a:noFill/>
        </p:spPr>
        <p:txBody>
          <a:bodyPr wrap="none" rtlCol="0">
            <a:spAutoFit/>
          </a:bodyPr>
          <a:lstStyle/>
          <a:p>
            <a:r>
              <a:rPr lang="en-PH" sz="2000" dirty="0">
                <a:solidFill>
                  <a:srgbClr val="FF0000"/>
                </a:solidFill>
              </a:rPr>
              <a:t>Shell length</a:t>
            </a:r>
          </a:p>
        </p:txBody>
      </p:sp>
      <p:sp>
        <p:nvSpPr>
          <p:cNvPr id="13" name="TextBox 12">
            <a:extLst>
              <a:ext uri="{FF2B5EF4-FFF2-40B4-BE49-F238E27FC236}">
                <a16:creationId xmlns:a16="http://schemas.microsoft.com/office/drawing/2014/main" id="{BB848EEF-E157-8F90-D707-C5492A77828C}"/>
              </a:ext>
            </a:extLst>
          </p:cNvPr>
          <p:cNvSpPr txBox="1"/>
          <p:nvPr/>
        </p:nvSpPr>
        <p:spPr>
          <a:xfrm>
            <a:off x="9070221" y="5422171"/>
            <a:ext cx="1791196" cy="400110"/>
          </a:xfrm>
          <a:prstGeom prst="rect">
            <a:avLst/>
          </a:prstGeom>
          <a:noFill/>
        </p:spPr>
        <p:txBody>
          <a:bodyPr wrap="none" rtlCol="0">
            <a:spAutoFit/>
          </a:bodyPr>
          <a:lstStyle/>
          <a:p>
            <a:r>
              <a:rPr lang="en-PH" sz="2000" dirty="0">
                <a:solidFill>
                  <a:srgbClr val="FF0000"/>
                </a:solidFill>
              </a:rPr>
              <a:t>Shell diameter</a:t>
            </a:r>
          </a:p>
        </p:txBody>
      </p:sp>
      <p:sp>
        <p:nvSpPr>
          <p:cNvPr id="19" name="TextBox 18">
            <a:extLst>
              <a:ext uri="{FF2B5EF4-FFF2-40B4-BE49-F238E27FC236}">
                <a16:creationId xmlns:a16="http://schemas.microsoft.com/office/drawing/2014/main" id="{A59FCA04-DF48-BE54-8A6E-556C2B4661AB}"/>
              </a:ext>
            </a:extLst>
          </p:cNvPr>
          <p:cNvSpPr txBox="1"/>
          <p:nvPr/>
        </p:nvSpPr>
        <p:spPr>
          <a:xfrm>
            <a:off x="0" y="6581001"/>
            <a:ext cx="2663934" cy="276999"/>
          </a:xfrm>
          <a:prstGeom prst="rect">
            <a:avLst/>
          </a:prstGeom>
          <a:noFill/>
        </p:spPr>
        <p:txBody>
          <a:bodyPr wrap="none" rtlCol="0">
            <a:spAutoFit/>
          </a:bodyPr>
          <a:lstStyle/>
          <a:p>
            <a:r>
              <a:rPr lang="en-PH" sz="1200" dirty="0"/>
              <a:t>https://doi.org/10.3390/jmse9070707</a:t>
            </a:r>
          </a:p>
        </p:txBody>
      </p:sp>
      <p:sp>
        <p:nvSpPr>
          <p:cNvPr id="20" name="TextBox 19">
            <a:extLst>
              <a:ext uri="{FF2B5EF4-FFF2-40B4-BE49-F238E27FC236}">
                <a16:creationId xmlns:a16="http://schemas.microsoft.com/office/drawing/2014/main" id="{E26037DD-59A3-47E0-4105-F06336EB9393}"/>
              </a:ext>
            </a:extLst>
          </p:cNvPr>
          <p:cNvSpPr txBox="1"/>
          <p:nvPr/>
        </p:nvSpPr>
        <p:spPr>
          <a:xfrm>
            <a:off x="8786020" y="6571734"/>
            <a:ext cx="3400354" cy="276999"/>
          </a:xfrm>
          <a:prstGeom prst="rect">
            <a:avLst/>
          </a:prstGeom>
          <a:noFill/>
        </p:spPr>
        <p:txBody>
          <a:bodyPr wrap="none" rtlCol="0">
            <a:spAutoFit/>
          </a:bodyPr>
          <a:lstStyle/>
          <a:p>
            <a:r>
              <a:rPr lang="en-PH" sz="1200" dirty="0"/>
              <a:t>Raschka et. al. 2022, ML w/ </a:t>
            </a:r>
            <a:r>
              <a:rPr lang="en-PH" sz="1200" dirty="0" err="1"/>
              <a:t>pytorch</a:t>
            </a:r>
            <a:r>
              <a:rPr lang="en-PH" sz="1200" dirty="0"/>
              <a:t> &amp; scikit-learn</a:t>
            </a:r>
          </a:p>
        </p:txBody>
      </p:sp>
      <p:sp>
        <p:nvSpPr>
          <p:cNvPr id="21" name="TextBox 20">
            <a:extLst>
              <a:ext uri="{FF2B5EF4-FFF2-40B4-BE49-F238E27FC236}">
                <a16:creationId xmlns:a16="http://schemas.microsoft.com/office/drawing/2014/main" id="{192EF974-F023-DEFD-DE4F-930C8FF070B2}"/>
              </a:ext>
            </a:extLst>
          </p:cNvPr>
          <p:cNvSpPr txBox="1"/>
          <p:nvPr/>
        </p:nvSpPr>
        <p:spPr>
          <a:xfrm>
            <a:off x="838198" y="3735127"/>
            <a:ext cx="2156616" cy="369332"/>
          </a:xfrm>
          <a:prstGeom prst="rect">
            <a:avLst/>
          </a:prstGeom>
          <a:noFill/>
        </p:spPr>
        <p:txBody>
          <a:bodyPr wrap="none" rtlCol="0">
            <a:spAutoFit/>
          </a:bodyPr>
          <a:lstStyle/>
          <a:p>
            <a:r>
              <a:rPr lang="en-PH" dirty="0"/>
              <a:t>Ex: Abalone dataset</a:t>
            </a:r>
          </a:p>
        </p:txBody>
      </p:sp>
    </p:spTree>
    <p:extLst>
      <p:ext uri="{BB962C8B-B14F-4D97-AF65-F5344CB8AC3E}">
        <p14:creationId xmlns:p14="http://schemas.microsoft.com/office/powerpoint/2010/main" val="2072890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307D1-A28B-8231-9C5B-5322B64E2B4F}"/>
              </a:ext>
            </a:extLst>
          </p:cNvPr>
          <p:cNvSpPr>
            <a:spLocks noGrp="1"/>
          </p:cNvSpPr>
          <p:nvPr>
            <p:ph type="title"/>
          </p:nvPr>
        </p:nvSpPr>
        <p:spPr/>
        <p:txBody>
          <a:bodyPr/>
          <a:lstStyle/>
          <a:p>
            <a:r>
              <a:rPr lang="en-PH" dirty="0"/>
              <a:t>Metrics for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7A8E86-5AB7-21DB-D90A-FCBE0E2C8D5C}"/>
                  </a:ext>
                </a:extLst>
              </p:cNvPr>
              <p:cNvSpPr>
                <a:spLocks noGrp="1"/>
              </p:cNvSpPr>
              <p:nvPr>
                <p:ph sz="half" idx="1"/>
              </p:nvPr>
            </p:nvSpPr>
            <p:spPr/>
            <p:txBody>
              <a:bodyPr/>
              <a:lstStyle/>
              <a:p>
                <a:r>
                  <a:rPr lang="en-PH" dirty="0"/>
                  <a:t>Mean squared error (</a:t>
                </a:r>
                <a:r>
                  <a:rPr lang="en-PH" dirty="0">
                    <a:solidFill>
                      <a:srgbClr val="FF0000"/>
                    </a:solidFill>
                  </a:rPr>
                  <a:t>MSE</a:t>
                </a:r>
                <a:r>
                  <a:rPr lang="en-PH" dirty="0"/>
                  <a:t>)</a:t>
                </a:r>
              </a:p>
              <a:p>
                <a:pPr marL="0" indent="0">
                  <a:buNone/>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𝑀𝑆𝐸</m:t>
                      </m:r>
                      <m:r>
                        <a:rPr lang="en-PH" b="0" i="1" smtClean="0">
                          <a:latin typeface="Cambria Math" panose="02040503050406030204" pitchFamily="18" charset="0"/>
                        </a:rPr>
                        <m:t>=</m:t>
                      </m:r>
                      <m:f>
                        <m:fPr>
                          <m:ctrlPr>
                            <a:rPr lang="en-PH" b="0" i="1" smtClean="0">
                              <a:latin typeface="Cambria Math" panose="02040503050406030204" pitchFamily="18" charset="0"/>
                            </a:rPr>
                          </m:ctrlPr>
                        </m:fPr>
                        <m:num>
                          <m:r>
                            <a:rPr lang="en-PH" b="0" i="1" smtClean="0">
                              <a:latin typeface="Cambria Math" panose="02040503050406030204" pitchFamily="18" charset="0"/>
                            </a:rPr>
                            <m:t>1</m:t>
                          </m:r>
                        </m:num>
                        <m:den>
                          <m:r>
                            <a:rPr lang="en-PH" b="0" i="1" smtClean="0">
                              <a:latin typeface="Cambria Math" panose="02040503050406030204" pitchFamily="18" charset="0"/>
                            </a:rPr>
                            <m:t>𝑛</m:t>
                          </m:r>
                        </m:den>
                      </m:f>
                      <m:nary>
                        <m:naryPr>
                          <m:chr m:val="∑"/>
                          <m:ctrlPr>
                            <a:rPr lang="en-PH" b="0" i="1" smtClean="0">
                              <a:latin typeface="Cambria Math" panose="02040503050406030204" pitchFamily="18" charset="0"/>
                            </a:rPr>
                          </m:ctrlPr>
                        </m:naryPr>
                        <m:sub>
                          <m:r>
                            <m:rPr>
                              <m:brk m:alnAt="23"/>
                            </m:rPr>
                            <a:rPr lang="en-PH" b="0" i="1" smtClean="0">
                              <a:latin typeface="Cambria Math" panose="02040503050406030204" pitchFamily="18" charset="0"/>
                            </a:rPr>
                            <m:t>𝑖</m:t>
                          </m:r>
                          <m:r>
                            <a:rPr lang="en-PH" b="0" i="1" smtClean="0">
                              <a:latin typeface="Cambria Math" panose="02040503050406030204" pitchFamily="18" charset="0"/>
                            </a:rPr>
                            <m:t>=1</m:t>
                          </m:r>
                        </m:sub>
                        <m:sup>
                          <m:r>
                            <a:rPr lang="en-PH" b="0" i="1" smtClean="0">
                              <a:latin typeface="Cambria Math" panose="02040503050406030204" pitchFamily="18" charset="0"/>
                            </a:rPr>
                            <m:t>𝑛</m:t>
                          </m:r>
                        </m:sup>
                        <m:e>
                          <m:sSup>
                            <m:sSupPr>
                              <m:ctrlPr>
                                <a:rPr lang="en-PH" b="0" i="1" smtClean="0">
                                  <a:latin typeface="Cambria Math" panose="02040503050406030204" pitchFamily="18" charset="0"/>
                                </a:rPr>
                              </m:ctrlPr>
                            </m:sSupPr>
                            <m:e>
                              <m:d>
                                <m:dPr>
                                  <m:ctrlPr>
                                    <a:rPr lang="en-PH" b="0" i="1" smtClean="0">
                                      <a:latin typeface="Cambria Math" panose="02040503050406030204" pitchFamily="18" charset="0"/>
                                    </a:rPr>
                                  </m:ctrlPr>
                                </m:dPr>
                                <m:e>
                                  <m:sSub>
                                    <m:sSubPr>
                                      <m:ctrlPr>
                                        <a:rPr lang="en-PH" b="0" i="1" smtClean="0">
                                          <a:latin typeface="Cambria Math" panose="02040503050406030204" pitchFamily="18" charset="0"/>
                                        </a:rPr>
                                      </m:ctrlPr>
                                    </m:sSubPr>
                                    <m:e>
                                      <m:r>
                                        <a:rPr lang="en-PH" b="0" i="1" smtClean="0">
                                          <a:latin typeface="Cambria Math" panose="02040503050406030204" pitchFamily="18" charset="0"/>
                                        </a:rPr>
                                        <m:t>𝑥</m:t>
                                      </m:r>
                                    </m:e>
                                    <m:sub>
                                      <m:r>
                                        <a:rPr lang="en-PH" b="0" i="1" smtClean="0">
                                          <a:latin typeface="Cambria Math" panose="02040503050406030204" pitchFamily="18" charset="0"/>
                                        </a:rPr>
                                        <m:t>𝑖</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𝑦</m:t>
                                      </m:r>
                                    </m:e>
                                    <m:sub>
                                      <m:r>
                                        <a:rPr lang="en-PH" b="0" i="1" smtClean="0">
                                          <a:latin typeface="Cambria Math" panose="02040503050406030204" pitchFamily="18" charset="0"/>
                                        </a:rPr>
                                        <m:t>𝑖</m:t>
                                      </m:r>
                                    </m:sub>
                                  </m:sSub>
                                </m:e>
                              </m:d>
                            </m:e>
                            <m:sup>
                              <m:r>
                                <a:rPr lang="en-PH" b="0" i="1" smtClean="0">
                                  <a:latin typeface="Cambria Math" panose="02040503050406030204" pitchFamily="18" charset="0"/>
                                </a:rPr>
                                <m:t>2</m:t>
                              </m:r>
                            </m:sup>
                          </m:sSup>
                        </m:e>
                      </m:nary>
                    </m:oMath>
                  </m:oMathPara>
                </a14:m>
                <a:endParaRPr lang="en-PH" dirty="0"/>
              </a:p>
              <a:p>
                <a:pPr marL="0" indent="0">
                  <a:buNone/>
                </a:pPr>
                <a:endParaRPr lang="en-PH" dirty="0"/>
              </a:p>
              <a:p>
                <a:r>
                  <a:rPr lang="en-PH" dirty="0"/>
                  <a:t>Mean absolute error (</a:t>
                </a:r>
                <a:r>
                  <a:rPr lang="en-PH" dirty="0">
                    <a:solidFill>
                      <a:srgbClr val="FF0000"/>
                    </a:solidFill>
                  </a:rPr>
                  <a:t>MAE</a:t>
                </a:r>
                <a:r>
                  <a:rPr lang="en-PH" dirty="0"/>
                  <a:t>)</a:t>
                </a:r>
              </a:p>
              <a:p>
                <a:pPr marL="0" indent="0">
                  <a:buNone/>
                </a:pPr>
                <a14:m>
                  <m:oMathPara xmlns:m="http://schemas.openxmlformats.org/officeDocument/2006/math">
                    <m:oMathParaPr>
                      <m:jc m:val="centerGroup"/>
                    </m:oMathParaPr>
                    <m:oMath xmlns:m="http://schemas.openxmlformats.org/officeDocument/2006/math">
                      <m:r>
                        <a:rPr lang="en-PH" b="0" i="1" smtClean="0">
                          <a:latin typeface="Cambria Math" panose="02040503050406030204" pitchFamily="18" charset="0"/>
                        </a:rPr>
                        <m:t>𝑀𝑆𝐸</m:t>
                      </m:r>
                      <m:r>
                        <a:rPr lang="en-PH" b="0" i="1" smtClean="0">
                          <a:latin typeface="Cambria Math" panose="02040503050406030204" pitchFamily="18" charset="0"/>
                        </a:rPr>
                        <m:t>=</m:t>
                      </m:r>
                      <m:f>
                        <m:fPr>
                          <m:ctrlPr>
                            <a:rPr lang="en-PH" b="0" i="1" smtClean="0">
                              <a:latin typeface="Cambria Math" panose="02040503050406030204" pitchFamily="18" charset="0"/>
                            </a:rPr>
                          </m:ctrlPr>
                        </m:fPr>
                        <m:num>
                          <m:r>
                            <a:rPr lang="en-PH" b="0" i="1" smtClean="0">
                              <a:latin typeface="Cambria Math" panose="02040503050406030204" pitchFamily="18" charset="0"/>
                            </a:rPr>
                            <m:t>1</m:t>
                          </m:r>
                        </m:num>
                        <m:den>
                          <m:r>
                            <a:rPr lang="en-PH" b="0" i="1" smtClean="0">
                              <a:latin typeface="Cambria Math" panose="02040503050406030204" pitchFamily="18" charset="0"/>
                            </a:rPr>
                            <m:t>𝑛</m:t>
                          </m:r>
                        </m:den>
                      </m:f>
                      <m:nary>
                        <m:naryPr>
                          <m:chr m:val="∑"/>
                          <m:ctrlPr>
                            <a:rPr lang="en-PH" b="0" i="1" smtClean="0">
                              <a:latin typeface="Cambria Math" panose="02040503050406030204" pitchFamily="18" charset="0"/>
                            </a:rPr>
                          </m:ctrlPr>
                        </m:naryPr>
                        <m:sub>
                          <m:r>
                            <m:rPr>
                              <m:brk m:alnAt="23"/>
                            </m:rPr>
                            <a:rPr lang="en-PH" b="0" i="1" smtClean="0">
                              <a:latin typeface="Cambria Math" panose="02040503050406030204" pitchFamily="18" charset="0"/>
                            </a:rPr>
                            <m:t>𝑖</m:t>
                          </m:r>
                          <m:r>
                            <a:rPr lang="en-PH" b="0" i="1" smtClean="0">
                              <a:latin typeface="Cambria Math" panose="02040503050406030204" pitchFamily="18" charset="0"/>
                            </a:rPr>
                            <m:t>=1</m:t>
                          </m:r>
                        </m:sub>
                        <m:sup>
                          <m:r>
                            <a:rPr lang="en-PH" b="0" i="1" smtClean="0">
                              <a:latin typeface="Cambria Math" panose="02040503050406030204" pitchFamily="18" charset="0"/>
                            </a:rPr>
                            <m:t>𝑛</m:t>
                          </m:r>
                        </m:sup>
                        <m:e>
                          <m:d>
                            <m:dPr>
                              <m:ctrlPr>
                                <a:rPr lang="en-PH" b="0" i="1" smtClean="0">
                                  <a:latin typeface="Cambria Math" panose="02040503050406030204" pitchFamily="18" charset="0"/>
                                </a:rPr>
                              </m:ctrlPr>
                            </m:dPr>
                            <m:e>
                              <m:sSub>
                                <m:sSubPr>
                                  <m:ctrlPr>
                                    <a:rPr lang="en-PH" b="0" i="1" smtClean="0">
                                      <a:latin typeface="Cambria Math" panose="02040503050406030204" pitchFamily="18" charset="0"/>
                                    </a:rPr>
                                  </m:ctrlPr>
                                </m:sSubPr>
                                <m:e>
                                  <m:r>
                                    <a:rPr lang="en-PH" b="0" i="1" smtClean="0">
                                      <a:latin typeface="Cambria Math" panose="02040503050406030204" pitchFamily="18" charset="0"/>
                                    </a:rPr>
                                    <m:t>𝑥</m:t>
                                  </m:r>
                                </m:e>
                                <m:sub>
                                  <m:r>
                                    <a:rPr lang="en-PH" b="0" i="1" smtClean="0">
                                      <a:latin typeface="Cambria Math" panose="02040503050406030204" pitchFamily="18" charset="0"/>
                                    </a:rPr>
                                    <m:t>𝑖</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𝑦</m:t>
                                  </m:r>
                                </m:e>
                                <m:sub>
                                  <m:r>
                                    <a:rPr lang="en-PH" b="0" i="1" smtClean="0">
                                      <a:latin typeface="Cambria Math" panose="02040503050406030204" pitchFamily="18" charset="0"/>
                                    </a:rPr>
                                    <m:t>𝑖</m:t>
                                  </m:r>
                                </m:sub>
                              </m:sSub>
                            </m:e>
                          </m:d>
                        </m:e>
                      </m:nary>
                    </m:oMath>
                  </m:oMathPara>
                </a14:m>
                <a:endParaRPr lang="en-PH" dirty="0"/>
              </a:p>
              <a:p>
                <a:endParaRPr lang="en-PH" dirty="0"/>
              </a:p>
            </p:txBody>
          </p:sp>
        </mc:Choice>
        <mc:Fallback xmlns="">
          <p:sp>
            <p:nvSpPr>
              <p:cNvPr id="3" name="Content Placeholder 2">
                <a:extLst>
                  <a:ext uri="{FF2B5EF4-FFF2-40B4-BE49-F238E27FC236}">
                    <a16:creationId xmlns:a16="http://schemas.microsoft.com/office/drawing/2014/main" id="{EC7A8E86-5AB7-21DB-D90A-FCBE0E2C8D5C}"/>
                  </a:ext>
                </a:extLst>
              </p:cNvPr>
              <p:cNvSpPr>
                <a:spLocks noGrp="1" noRot="1" noChangeAspect="1" noMove="1" noResize="1" noEditPoints="1" noAdjustHandles="1" noChangeArrowheads="1" noChangeShapeType="1" noTextEdit="1"/>
              </p:cNvSpPr>
              <p:nvPr>
                <p:ph sz="half" idx="1"/>
              </p:nvPr>
            </p:nvSpPr>
            <p:spPr>
              <a:blipFill>
                <a:blip r:embed="rId2"/>
                <a:stretch>
                  <a:fillRect l="-2118" t="-2381"/>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16B8C69-0EF2-2E3A-665E-BAC4108142A1}"/>
                  </a:ext>
                </a:extLst>
              </p:cNvPr>
              <p:cNvSpPr>
                <a:spLocks noGrp="1"/>
              </p:cNvSpPr>
              <p:nvPr>
                <p:ph sz="half" idx="2"/>
              </p:nvPr>
            </p:nvSpPr>
            <p:spPr/>
            <p:txBody>
              <a:bodyPr/>
              <a:lstStyle/>
              <a:p>
                <a:r>
                  <a:rPr lang="en-PH" dirty="0"/>
                  <a:t>R-squared (</a:t>
                </a:r>
                <a:r>
                  <a:rPr lang="en-PH" dirty="0">
                    <a:solidFill>
                      <a:srgbClr val="FF0000"/>
                    </a:solidFill>
                  </a:rPr>
                  <a:t>R</a:t>
                </a:r>
                <a:r>
                  <a:rPr lang="en-PH" baseline="30000" dirty="0">
                    <a:solidFill>
                      <a:srgbClr val="FF0000"/>
                    </a:solidFill>
                  </a:rPr>
                  <a:t>2</a:t>
                </a:r>
                <a:r>
                  <a:rPr lang="en-PH" dirty="0"/>
                  <a:t>)</a:t>
                </a:r>
              </a:p>
              <a:p>
                <a:pPr marL="0" indent="0">
                  <a:buNone/>
                </a:pPr>
                <a14:m>
                  <m:oMathPara xmlns:m="http://schemas.openxmlformats.org/officeDocument/2006/math">
                    <m:oMathParaPr>
                      <m:jc m:val="centerGroup"/>
                    </m:oMathParaPr>
                    <m:oMath xmlns:m="http://schemas.openxmlformats.org/officeDocument/2006/math">
                      <m:sSup>
                        <m:sSupPr>
                          <m:ctrlPr>
                            <a:rPr lang="en-PH" i="1" smtClean="0">
                              <a:latin typeface="Cambria Math" panose="02040503050406030204" pitchFamily="18" charset="0"/>
                            </a:rPr>
                          </m:ctrlPr>
                        </m:sSupPr>
                        <m:e>
                          <m:r>
                            <a:rPr lang="en-PH" b="0" i="1" smtClean="0">
                              <a:latin typeface="Cambria Math" panose="02040503050406030204" pitchFamily="18" charset="0"/>
                            </a:rPr>
                            <m:t>𝑅</m:t>
                          </m:r>
                        </m:e>
                        <m:sup>
                          <m:r>
                            <a:rPr lang="en-PH" b="0" i="1" smtClean="0">
                              <a:latin typeface="Cambria Math" panose="02040503050406030204" pitchFamily="18" charset="0"/>
                            </a:rPr>
                            <m:t>2</m:t>
                          </m:r>
                        </m:sup>
                      </m:sSup>
                      <m:r>
                        <a:rPr lang="en-PH" b="0" i="1" smtClean="0">
                          <a:latin typeface="Cambria Math" panose="02040503050406030204" pitchFamily="18" charset="0"/>
                        </a:rPr>
                        <m:t>=1−</m:t>
                      </m:r>
                      <m:f>
                        <m:fPr>
                          <m:ctrlPr>
                            <a:rPr lang="en-PH" b="0" i="1" smtClean="0">
                              <a:latin typeface="Cambria Math" panose="02040503050406030204" pitchFamily="18" charset="0"/>
                            </a:rPr>
                          </m:ctrlPr>
                        </m:fPr>
                        <m:num>
                          <m:r>
                            <a:rPr lang="en-PH" b="0" i="1" smtClean="0">
                              <a:latin typeface="Cambria Math" panose="02040503050406030204" pitchFamily="18" charset="0"/>
                            </a:rPr>
                            <m:t>𝑆𝑆𝐸</m:t>
                          </m:r>
                        </m:num>
                        <m:den>
                          <m:r>
                            <a:rPr lang="en-PH" b="0" i="1" smtClean="0">
                              <a:latin typeface="Cambria Math" panose="02040503050406030204" pitchFamily="18" charset="0"/>
                            </a:rPr>
                            <m:t>𝑆𝑆𝑇</m:t>
                          </m:r>
                        </m:den>
                      </m:f>
                    </m:oMath>
                  </m:oMathPara>
                </a14:m>
                <a:endParaRPr lang="en-PH" dirty="0"/>
              </a:p>
              <a:p>
                <a:pPr marL="0" indent="0">
                  <a:buNone/>
                </a:pPr>
                <a:endParaRPr lang="en-PH" dirty="0"/>
              </a:p>
              <a:p>
                <a:pPr marL="0" indent="0">
                  <a:buNone/>
                </a:pPr>
                <a:r>
                  <a:rPr lang="en-PH" dirty="0"/>
                  <a:t>where:</a:t>
                </a:r>
              </a:p>
              <a:p>
                <a:pPr marL="0" indent="0">
                  <a:buNone/>
                </a:pPr>
                <a:r>
                  <a:rPr lang="en-PH" dirty="0"/>
                  <a:t>x</a:t>
                </a:r>
                <a:r>
                  <a:rPr lang="en-PH" baseline="-25000" dirty="0"/>
                  <a:t>i</a:t>
                </a:r>
                <a:r>
                  <a:rPr lang="en-PH" dirty="0"/>
                  <a:t> = actual value</a:t>
                </a:r>
              </a:p>
              <a:p>
                <a:pPr marL="0" indent="0">
                  <a:buNone/>
                </a:pPr>
                <a:r>
                  <a:rPr lang="en-PH" dirty="0" err="1"/>
                  <a:t>y</a:t>
                </a:r>
                <a:r>
                  <a:rPr lang="en-PH" baseline="-25000" dirty="0" err="1"/>
                  <a:t>i</a:t>
                </a:r>
                <a:r>
                  <a:rPr lang="en-PH" dirty="0"/>
                  <a:t> = predicted value</a:t>
                </a:r>
              </a:p>
              <a:p>
                <a:pPr marL="0" indent="0">
                  <a:buNone/>
                </a:pPr>
                <a:r>
                  <a:rPr lang="en-PH" dirty="0"/>
                  <a:t>SSE = Sum of squared errors</a:t>
                </a:r>
              </a:p>
              <a:p>
                <a:pPr marL="0" indent="0">
                  <a:buNone/>
                </a:pPr>
                <a:r>
                  <a:rPr lang="en-PH" dirty="0"/>
                  <a:t>SST = Total sum of squares</a:t>
                </a:r>
              </a:p>
            </p:txBody>
          </p:sp>
        </mc:Choice>
        <mc:Fallback xmlns="">
          <p:sp>
            <p:nvSpPr>
              <p:cNvPr id="8" name="Content Placeholder 7">
                <a:extLst>
                  <a:ext uri="{FF2B5EF4-FFF2-40B4-BE49-F238E27FC236}">
                    <a16:creationId xmlns:a16="http://schemas.microsoft.com/office/drawing/2014/main" id="{216B8C69-0EF2-2E3A-665E-BAC4108142A1}"/>
                  </a:ext>
                </a:extLst>
              </p:cNvPr>
              <p:cNvSpPr>
                <a:spLocks noGrp="1" noRot="1" noChangeAspect="1" noMove="1" noResize="1" noEditPoints="1" noAdjustHandles="1" noChangeArrowheads="1" noChangeShapeType="1" noTextEdit="1"/>
              </p:cNvSpPr>
              <p:nvPr>
                <p:ph sz="half" idx="2"/>
              </p:nvPr>
            </p:nvSpPr>
            <p:spPr>
              <a:blipFill>
                <a:blip r:embed="rId3"/>
                <a:stretch>
                  <a:fillRect l="-2471" t="-2381" b="-1961"/>
                </a:stretch>
              </a:blipFill>
            </p:spPr>
            <p:txBody>
              <a:bodyPr/>
              <a:lstStyle/>
              <a:p>
                <a:r>
                  <a:rPr lang="en-PH">
                    <a:noFill/>
                  </a:rPr>
                  <a:t> </a:t>
                </a:r>
              </a:p>
            </p:txBody>
          </p:sp>
        </mc:Fallback>
      </mc:AlternateContent>
    </p:spTree>
    <p:extLst>
      <p:ext uri="{BB962C8B-B14F-4D97-AF65-F5344CB8AC3E}">
        <p14:creationId xmlns:p14="http://schemas.microsoft.com/office/powerpoint/2010/main" val="233632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8F5C3-3610-1AC0-F0FB-98BE4CF06083}"/>
              </a:ext>
            </a:extLst>
          </p:cNvPr>
          <p:cNvSpPr>
            <a:spLocks noGrp="1"/>
          </p:cNvSpPr>
          <p:nvPr>
            <p:ph type="title"/>
          </p:nvPr>
        </p:nvSpPr>
        <p:spPr/>
        <p:txBody>
          <a:bodyPr/>
          <a:lstStyle/>
          <a:p>
            <a:r>
              <a:rPr lang="en-PH" dirty="0"/>
              <a:t>Underfitting vs overfitting</a:t>
            </a:r>
          </a:p>
        </p:txBody>
      </p:sp>
      <p:pic>
        <p:nvPicPr>
          <p:cNvPr id="6" name="Picture 2" descr="Model Fit: Underfitting vs. Overfitting - Amazon Machine Learning">
            <a:extLst>
              <a:ext uri="{FF2B5EF4-FFF2-40B4-BE49-F238E27FC236}">
                <a16:creationId xmlns:a16="http://schemas.microsoft.com/office/drawing/2014/main" id="{9A27E468-BE27-0C1E-D40B-4E6BEDB239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702" t="11701" r="3633" b="11097"/>
          <a:stretch/>
        </p:blipFill>
        <p:spPr bwMode="auto">
          <a:xfrm>
            <a:off x="8036761" y="1519635"/>
            <a:ext cx="3670199" cy="28854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odel Fit: Underfitting vs. Overfitting - Amazon Machine Learning">
            <a:extLst>
              <a:ext uri="{FF2B5EF4-FFF2-40B4-BE49-F238E27FC236}">
                <a16:creationId xmlns:a16="http://schemas.microsoft.com/office/drawing/2014/main" id="{F267373A-99EB-BD2A-B55F-B00E1701668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77" t="11701" r="67543" b="11097"/>
          <a:stretch/>
        </p:blipFill>
        <p:spPr bwMode="auto">
          <a:xfrm>
            <a:off x="594360" y="1519635"/>
            <a:ext cx="3548280" cy="28854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odel Fit: Underfitting vs. Overfitting - Amazon Machine Learning">
            <a:extLst>
              <a:ext uri="{FF2B5EF4-FFF2-40B4-BE49-F238E27FC236}">
                <a16:creationId xmlns:a16="http://schemas.microsoft.com/office/drawing/2014/main" id="{7DD320D7-3054-32BA-C553-4D0BBFE2CE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07" t="11701" r="36913" b="11097"/>
          <a:stretch/>
        </p:blipFill>
        <p:spPr bwMode="auto">
          <a:xfrm>
            <a:off x="4346041" y="2928620"/>
            <a:ext cx="3548280" cy="28854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9E9B3A-79FC-99E9-3771-3B9F4140115F}"/>
              </a:ext>
            </a:extLst>
          </p:cNvPr>
          <p:cNvSpPr txBox="1"/>
          <p:nvPr/>
        </p:nvSpPr>
        <p:spPr>
          <a:xfrm>
            <a:off x="8128202" y="4463236"/>
            <a:ext cx="3893374" cy="646331"/>
          </a:xfrm>
          <a:prstGeom prst="rect">
            <a:avLst/>
          </a:prstGeom>
          <a:noFill/>
        </p:spPr>
        <p:txBody>
          <a:bodyPr wrap="none" rtlCol="0">
            <a:spAutoFit/>
          </a:bodyPr>
          <a:lstStyle/>
          <a:p>
            <a:r>
              <a:rPr lang="en-PH" dirty="0"/>
              <a:t>very </a:t>
            </a:r>
            <a:r>
              <a:rPr lang="en-PH" dirty="0">
                <a:latin typeface="Calibri" panose="020F0502020204030204" pitchFamily="34" charset="0"/>
                <a:ea typeface="Calibri" panose="020F0502020204030204" pitchFamily="34" charset="0"/>
                <a:cs typeface="Calibri" panose="020F0502020204030204" pitchFamily="34" charset="0"/>
              </a:rPr>
              <a:t>↓</a:t>
            </a:r>
            <a:r>
              <a:rPr lang="en-PH" dirty="0"/>
              <a:t>MSE (Train set) &lt; MSE (Val set)  </a:t>
            </a:r>
          </a:p>
          <a:p>
            <a:r>
              <a:rPr lang="en-PH" dirty="0"/>
              <a:t>Acc (Train set) &gt; Acc (Val set)</a:t>
            </a:r>
          </a:p>
        </p:txBody>
      </p:sp>
      <p:sp>
        <p:nvSpPr>
          <p:cNvPr id="10" name="TextBox 9">
            <a:extLst>
              <a:ext uri="{FF2B5EF4-FFF2-40B4-BE49-F238E27FC236}">
                <a16:creationId xmlns:a16="http://schemas.microsoft.com/office/drawing/2014/main" id="{C29744A6-1A43-2AF5-0C9A-39225B804413}"/>
              </a:ext>
            </a:extLst>
          </p:cNvPr>
          <p:cNvSpPr txBox="1"/>
          <p:nvPr/>
        </p:nvSpPr>
        <p:spPr>
          <a:xfrm>
            <a:off x="797461" y="4405075"/>
            <a:ext cx="3446880" cy="646331"/>
          </a:xfrm>
          <a:prstGeom prst="rect">
            <a:avLst/>
          </a:prstGeom>
          <a:noFill/>
        </p:spPr>
        <p:txBody>
          <a:bodyPr wrap="square" rtlCol="0">
            <a:spAutoFit/>
          </a:bodyPr>
          <a:lstStyle/>
          <a:p>
            <a:r>
              <a:rPr lang="en-PH" dirty="0">
                <a:latin typeface="Calibri" panose="020F0502020204030204" pitchFamily="34" charset="0"/>
                <a:ea typeface="Calibri" panose="020F0502020204030204" pitchFamily="34" charset="0"/>
                <a:cs typeface="Calibri" panose="020F0502020204030204" pitchFamily="34" charset="0"/>
              </a:rPr>
              <a:t>↑MSE (Train set); ↑MSE (Val set)</a:t>
            </a:r>
            <a:r>
              <a:rPr lang="en-PH" dirty="0"/>
              <a:t> </a:t>
            </a:r>
            <a:endParaRPr lang="en-PH" dirty="0">
              <a:latin typeface="Calibri" panose="020F0502020204030204" pitchFamily="34" charset="0"/>
              <a:ea typeface="Calibri" panose="020F0502020204030204" pitchFamily="34" charset="0"/>
              <a:cs typeface="Calibri" panose="020F0502020204030204" pitchFamily="34" charset="0"/>
            </a:endParaRPr>
          </a:p>
          <a:p>
            <a:r>
              <a:rPr lang="en-PH" dirty="0">
                <a:latin typeface="Calibri" panose="020F0502020204030204" pitchFamily="34" charset="0"/>
                <a:ea typeface="Calibri" panose="020F0502020204030204" pitchFamily="34" charset="0"/>
                <a:cs typeface="Calibri" panose="020F0502020204030204" pitchFamily="34" charset="0"/>
              </a:rPr>
              <a:t>↓</a:t>
            </a:r>
            <a:r>
              <a:rPr lang="en-PH" dirty="0"/>
              <a:t>Acc (Train set); </a:t>
            </a:r>
            <a:r>
              <a:rPr lang="en-PH" dirty="0">
                <a:latin typeface="Calibri" panose="020F0502020204030204" pitchFamily="34" charset="0"/>
                <a:ea typeface="Calibri" panose="020F0502020204030204" pitchFamily="34" charset="0"/>
                <a:cs typeface="Calibri" panose="020F0502020204030204" pitchFamily="34" charset="0"/>
              </a:rPr>
              <a:t>↓</a:t>
            </a:r>
            <a:r>
              <a:rPr lang="en-PH" dirty="0"/>
              <a:t>Acc (Val set)</a:t>
            </a:r>
          </a:p>
        </p:txBody>
      </p:sp>
      <p:sp>
        <p:nvSpPr>
          <p:cNvPr id="11" name="TextBox 10">
            <a:extLst>
              <a:ext uri="{FF2B5EF4-FFF2-40B4-BE49-F238E27FC236}">
                <a16:creationId xmlns:a16="http://schemas.microsoft.com/office/drawing/2014/main" id="{0F856C37-1135-596A-FC14-CA0D58ABD44D}"/>
              </a:ext>
            </a:extLst>
          </p:cNvPr>
          <p:cNvSpPr txBox="1"/>
          <p:nvPr/>
        </p:nvSpPr>
        <p:spPr>
          <a:xfrm>
            <a:off x="4560111" y="5814060"/>
            <a:ext cx="3517291" cy="646331"/>
          </a:xfrm>
          <a:prstGeom prst="rect">
            <a:avLst/>
          </a:prstGeom>
          <a:noFill/>
        </p:spPr>
        <p:txBody>
          <a:bodyPr wrap="square" rtlCol="0">
            <a:spAutoFit/>
          </a:bodyPr>
          <a:lstStyle/>
          <a:p>
            <a:r>
              <a:rPr lang="en-PH" dirty="0">
                <a:latin typeface="Calibri" panose="020F0502020204030204" pitchFamily="34" charset="0"/>
                <a:ea typeface="Calibri" panose="020F0502020204030204" pitchFamily="34" charset="0"/>
                <a:cs typeface="Calibri" panose="020F0502020204030204" pitchFamily="34" charset="0"/>
              </a:rPr>
              <a:t>↓</a:t>
            </a:r>
            <a:r>
              <a:rPr lang="en-PH" dirty="0"/>
              <a:t>MSE (Train set) </a:t>
            </a:r>
            <a:r>
              <a:rPr lang="en-PH" dirty="0">
                <a:latin typeface="Calibri" panose="020F0502020204030204" pitchFamily="34" charset="0"/>
                <a:ea typeface="Calibri" panose="020F0502020204030204" pitchFamily="34" charset="0"/>
                <a:cs typeface="Calibri" panose="020F0502020204030204" pitchFamily="34" charset="0"/>
              </a:rPr>
              <a:t>≈ MSE (Val set)</a:t>
            </a:r>
            <a:endParaRPr lang="en-PH" dirty="0"/>
          </a:p>
          <a:p>
            <a:r>
              <a:rPr lang="en-PH" dirty="0"/>
              <a:t>Acc (Train set) </a:t>
            </a:r>
            <a:r>
              <a:rPr lang="en-PH" dirty="0">
                <a:latin typeface="Calibri" panose="020F0502020204030204" pitchFamily="34" charset="0"/>
                <a:ea typeface="Calibri" panose="020F0502020204030204" pitchFamily="34" charset="0"/>
                <a:cs typeface="Calibri" panose="020F0502020204030204" pitchFamily="34" charset="0"/>
              </a:rPr>
              <a:t>≈</a:t>
            </a:r>
            <a:r>
              <a:rPr lang="en-PH" dirty="0"/>
              <a:t> Acc (Val set)</a:t>
            </a:r>
          </a:p>
        </p:txBody>
      </p:sp>
      <p:sp>
        <p:nvSpPr>
          <p:cNvPr id="12" name="TextBox 11">
            <a:extLst>
              <a:ext uri="{FF2B5EF4-FFF2-40B4-BE49-F238E27FC236}">
                <a16:creationId xmlns:a16="http://schemas.microsoft.com/office/drawing/2014/main" id="{7BC553A8-D86F-6BE9-BA37-6AC25C3EB4A6}"/>
              </a:ext>
            </a:extLst>
          </p:cNvPr>
          <p:cNvSpPr txBox="1"/>
          <p:nvPr/>
        </p:nvSpPr>
        <p:spPr>
          <a:xfrm>
            <a:off x="0" y="6574790"/>
            <a:ext cx="6816546" cy="276999"/>
          </a:xfrm>
          <a:prstGeom prst="rect">
            <a:avLst/>
          </a:prstGeom>
          <a:noFill/>
        </p:spPr>
        <p:txBody>
          <a:bodyPr wrap="none" rtlCol="0">
            <a:spAutoFit/>
          </a:bodyPr>
          <a:lstStyle/>
          <a:p>
            <a:r>
              <a:rPr lang="en-PH" sz="1200" dirty="0"/>
              <a:t>https://docs.aws.amazon.com/machine-learning/latest/dg/model-fit-underfitting-vs-overfitting.html</a:t>
            </a:r>
          </a:p>
        </p:txBody>
      </p:sp>
    </p:spTree>
    <p:extLst>
      <p:ext uri="{BB962C8B-B14F-4D97-AF65-F5344CB8AC3E}">
        <p14:creationId xmlns:p14="http://schemas.microsoft.com/office/powerpoint/2010/main" val="317896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49AF4-0614-BD07-3A24-9DF7F1200B37}"/>
              </a:ext>
            </a:extLst>
          </p:cNvPr>
          <p:cNvSpPr>
            <a:spLocks noGrp="1"/>
          </p:cNvSpPr>
          <p:nvPr>
            <p:ph type="title"/>
          </p:nvPr>
        </p:nvSpPr>
        <p:spPr/>
        <p:txBody>
          <a:bodyPr/>
          <a:lstStyle/>
          <a:p>
            <a:r>
              <a:rPr lang="en-PH" dirty="0"/>
              <a:t>Regularization </a:t>
            </a:r>
          </a:p>
        </p:txBody>
      </p:sp>
      <p:sp>
        <p:nvSpPr>
          <p:cNvPr id="3" name="Content Placeholder 2">
            <a:extLst>
              <a:ext uri="{FF2B5EF4-FFF2-40B4-BE49-F238E27FC236}">
                <a16:creationId xmlns:a16="http://schemas.microsoft.com/office/drawing/2014/main" id="{646CB600-E9F6-31E8-E45F-73DDB26A3B16}"/>
              </a:ext>
            </a:extLst>
          </p:cNvPr>
          <p:cNvSpPr>
            <a:spLocks noGrp="1"/>
          </p:cNvSpPr>
          <p:nvPr>
            <p:ph sz="half" idx="1"/>
          </p:nvPr>
        </p:nvSpPr>
        <p:spPr>
          <a:xfrm>
            <a:off x="838200" y="1449070"/>
            <a:ext cx="5181600" cy="888048"/>
          </a:xfrm>
        </p:spPr>
        <p:txBody>
          <a:bodyPr/>
          <a:lstStyle/>
          <a:p>
            <a:r>
              <a:rPr lang="en-PH" dirty="0"/>
              <a:t>prevent overfitting &amp; improve generalization</a:t>
            </a:r>
          </a:p>
        </p:txBody>
      </p:sp>
      <p:pic>
        <p:nvPicPr>
          <p:cNvPr id="8194" name="Picture 2" descr="CH09 FIG 8 MLR">
            <a:extLst>
              <a:ext uri="{FF2B5EF4-FFF2-40B4-BE49-F238E27FC236}">
                <a16:creationId xmlns:a16="http://schemas.microsoft.com/office/drawing/2014/main" id="{9DDF5072-4FF2-508B-0149-F5F2C21A46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532698"/>
            <a:ext cx="4795086" cy="364426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H09 FIG 9 MLR">
            <a:extLst>
              <a:ext uri="{FF2B5EF4-FFF2-40B4-BE49-F238E27FC236}">
                <a16:creationId xmlns:a16="http://schemas.microsoft.com/office/drawing/2014/main" id="{6BB0704B-7629-5097-AC92-79B2A9D528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28" y="1035994"/>
            <a:ext cx="4727344" cy="46329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58F694-B433-DBEF-D43F-379B1C413AF2}"/>
              </a:ext>
            </a:extLst>
          </p:cNvPr>
          <p:cNvSpPr txBox="1"/>
          <p:nvPr/>
        </p:nvSpPr>
        <p:spPr>
          <a:xfrm>
            <a:off x="9475470" y="1966182"/>
            <a:ext cx="2106667" cy="369332"/>
          </a:xfrm>
          <a:prstGeom prst="rect">
            <a:avLst/>
          </a:prstGeom>
          <a:noFill/>
        </p:spPr>
        <p:txBody>
          <a:bodyPr wrap="none" rtlCol="0">
            <a:spAutoFit/>
          </a:bodyPr>
          <a:lstStyle/>
          <a:p>
            <a:r>
              <a:rPr lang="en-PH" dirty="0"/>
              <a:t>(</a:t>
            </a:r>
            <a:r>
              <a:rPr lang="en-PH" dirty="0">
                <a:solidFill>
                  <a:srgbClr val="FF0000"/>
                </a:solidFill>
              </a:rPr>
              <a:t>L2</a:t>
            </a:r>
            <a:r>
              <a:rPr lang="en-PH" dirty="0"/>
              <a:t>: weight sharing)</a:t>
            </a:r>
          </a:p>
        </p:txBody>
      </p:sp>
      <p:sp>
        <p:nvSpPr>
          <p:cNvPr id="6" name="TextBox 5">
            <a:extLst>
              <a:ext uri="{FF2B5EF4-FFF2-40B4-BE49-F238E27FC236}">
                <a16:creationId xmlns:a16="http://schemas.microsoft.com/office/drawing/2014/main" id="{483FF2B5-EFD5-AC8D-A423-FBE930200B75}"/>
              </a:ext>
            </a:extLst>
          </p:cNvPr>
          <p:cNvSpPr txBox="1"/>
          <p:nvPr/>
        </p:nvSpPr>
        <p:spPr>
          <a:xfrm>
            <a:off x="6172200" y="2150848"/>
            <a:ext cx="2298386" cy="369332"/>
          </a:xfrm>
          <a:prstGeom prst="rect">
            <a:avLst/>
          </a:prstGeom>
          <a:noFill/>
        </p:spPr>
        <p:txBody>
          <a:bodyPr wrap="none" rtlCol="0">
            <a:spAutoFit/>
          </a:bodyPr>
          <a:lstStyle/>
          <a:p>
            <a:r>
              <a:rPr lang="en-PH" dirty="0"/>
              <a:t>(</a:t>
            </a:r>
            <a:r>
              <a:rPr lang="en-PH" dirty="0">
                <a:solidFill>
                  <a:srgbClr val="FF0000"/>
                </a:solidFill>
              </a:rPr>
              <a:t>L1</a:t>
            </a:r>
            <a:r>
              <a:rPr lang="en-PH" dirty="0"/>
              <a:t>: induces sparsity)</a:t>
            </a:r>
          </a:p>
        </p:txBody>
      </p:sp>
      <p:sp>
        <p:nvSpPr>
          <p:cNvPr id="7" name="TextBox 6">
            <a:extLst>
              <a:ext uri="{FF2B5EF4-FFF2-40B4-BE49-F238E27FC236}">
                <a16:creationId xmlns:a16="http://schemas.microsoft.com/office/drawing/2014/main" id="{0D3D5CC2-EF80-78C6-5D4E-B69A80A513B8}"/>
              </a:ext>
            </a:extLst>
          </p:cNvPr>
          <p:cNvSpPr txBox="1"/>
          <p:nvPr/>
        </p:nvSpPr>
        <p:spPr>
          <a:xfrm>
            <a:off x="8968696" y="4707263"/>
            <a:ext cx="1560107" cy="646331"/>
          </a:xfrm>
          <a:prstGeom prst="rect">
            <a:avLst/>
          </a:prstGeom>
          <a:noFill/>
        </p:spPr>
        <p:txBody>
          <a:bodyPr wrap="none" rtlCol="0">
            <a:spAutoFit/>
          </a:bodyPr>
          <a:lstStyle/>
          <a:p>
            <a:pPr algn="ctr"/>
            <a:r>
              <a:rPr lang="en-PH" dirty="0"/>
              <a:t>(compromise </a:t>
            </a:r>
          </a:p>
          <a:p>
            <a:pPr algn="ctr"/>
            <a:r>
              <a:rPr lang="en-PH" dirty="0"/>
              <a:t>bet </a:t>
            </a:r>
            <a:r>
              <a:rPr lang="en-PH" dirty="0">
                <a:solidFill>
                  <a:srgbClr val="FF0000"/>
                </a:solidFill>
              </a:rPr>
              <a:t>L1 &amp; L2</a:t>
            </a:r>
            <a:r>
              <a:rPr lang="en-PH" dirty="0"/>
              <a:t>)</a:t>
            </a:r>
          </a:p>
        </p:txBody>
      </p:sp>
      <p:sp>
        <p:nvSpPr>
          <p:cNvPr id="8" name="TextBox 7">
            <a:extLst>
              <a:ext uri="{FF2B5EF4-FFF2-40B4-BE49-F238E27FC236}">
                <a16:creationId xmlns:a16="http://schemas.microsoft.com/office/drawing/2014/main" id="{2FF4FF18-47B8-62FD-5CB7-B26080820421}"/>
              </a:ext>
            </a:extLst>
          </p:cNvPr>
          <p:cNvSpPr txBox="1"/>
          <p:nvPr/>
        </p:nvSpPr>
        <p:spPr>
          <a:xfrm>
            <a:off x="0" y="6581001"/>
            <a:ext cx="6898299" cy="276999"/>
          </a:xfrm>
          <a:prstGeom prst="rect">
            <a:avLst/>
          </a:prstGeom>
          <a:noFill/>
        </p:spPr>
        <p:txBody>
          <a:bodyPr wrap="none" rtlCol="0">
            <a:spAutoFit/>
          </a:bodyPr>
          <a:lstStyle/>
          <a:p>
            <a:r>
              <a:rPr lang="en-PH" sz="1200" dirty="0"/>
              <a:t>https://livebook.manning.com/book/machine-learning-with-r-the-tidyverse-and-mlr/chapter-9/v-4/67</a:t>
            </a:r>
          </a:p>
        </p:txBody>
      </p:sp>
      <p:sp>
        <p:nvSpPr>
          <p:cNvPr id="9" name="TextBox 8">
            <a:extLst>
              <a:ext uri="{FF2B5EF4-FFF2-40B4-BE49-F238E27FC236}">
                <a16:creationId xmlns:a16="http://schemas.microsoft.com/office/drawing/2014/main" id="{E5D1070A-F935-C0F7-EEF9-386A54FE206B}"/>
              </a:ext>
            </a:extLst>
          </p:cNvPr>
          <p:cNvSpPr txBox="1"/>
          <p:nvPr/>
        </p:nvSpPr>
        <p:spPr>
          <a:xfrm>
            <a:off x="5827159" y="5833427"/>
            <a:ext cx="5650073" cy="646331"/>
          </a:xfrm>
          <a:prstGeom prst="rect">
            <a:avLst/>
          </a:prstGeom>
          <a:noFill/>
        </p:spPr>
        <p:txBody>
          <a:bodyPr wrap="none" rtlCol="0">
            <a:spAutoFit/>
          </a:bodyPr>
          <a:lstStyle/>
          <a:p>
            <a:r>
              <a:rPr lang="en-PH" dirty="0"/>
              <a:t>OLS: Ordinary Least Squares</a:t>
            </a:r>
          </a:p>
          <a:p>
            <a:r>
              <a:rPr lang="en-PH" dirty="0"/>
              <a:t>LASSO: Least Absolute Shrinkage &amp; Selection Operator </a:t>
            </a:r>
          </a:p>
        </p:txBody>
      </p:sp>
    </p:spTree>
    <p:extLst>
      <p:ext uri="{BB962C8B-B14F-4D97-AF65-F5344CB8AC3E}">
        <p14:creationId xmlns:p14="http://schemas.microsoft.com/office/powerpoint/2010/main" val="15747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5ABA-D3A9-9E1F-1EC5-9D13004333B9}"/>
              </a:ext>
            </a:extLst>
          </p:cNvPr>
          <p:cNvSpPr>
            <a:spLocks noGrp="1"/>
          </p:cNvSpPr>
          <p:nvPr>
            <p:ph type="title"/>
          </p:nvPr>
        </p:nvSpPr>
        <p:spPr>
          <a:xfrm>
            <a:off x="838200" y="263525"/>
            <a:ext cx="10515600" cy="1325563"/>
          </a:xfrm>
        </p:spPr>
        <p:txBody>
          <a:bodyPr/>
          <a:lstStyle/>
          <a:p>
            <a:r>
              <a:rPr lang="en-PH" dirty="0"/>
              <a:t>Additional terminologies</a:t>
            </a:r>
          </a:p>
        </p:txBody>
      </p:sp>
      <p:pic>
        <p:nvPicPr>
          <p:cNvPr id="6" name="Picture 5">
            <a:extLst>
              <a:ext uri="{FF2B5EF4-FFF2-40B4-BE49-F238E27FC236}">
                <a16:creationId xmlns:a16="http://schemas.microsoft.com/office/drawing/2014/main" id="{37051B8C-68DC-9CD0-5E77-79996F09CEF9}"/>
              </a:ext>
            </a:extLst>
          </p:cNvPr>
          <p:cNvPicPr>
            <a:picLocks noChangeAspect="1"/>
          </p:cNvPicPr>
          <p:nvPr/>
        </p:nvPicPr>
        <p:blipFill>
          <a:blip r:embed="rId2"/>
          <a:stretch>
            <a:fillRect/>
          </a:stretch>
        </p:blipFill>
        <p:spPr>
          <a:xfrm>
            <a:off x="2808081" y="1368994"/>
            <a:ext cx="7490237" cy="5100773"/>
          </a:xfrm>
          <a:prstGeom prst="rect">
            <a:avLst/>
          </a:prstGeom>
        </p:spPr>
      </p:pic>
      <p:sp>
        <p:nvSpPr>
          <p:cNvPr id="7" name="TextBox 6">
            <a:extLst>
              <a:ext uri="{FF2B5EF4-FFF2-40B4-BE49-F238E27FC236}">
                <a16:creationId xmlns:a16="http://schemas.microsoft.com/office/drawing/2014/main" id="{A780B8D8-D757-5F2E-789D-E368260D3F12}"/>
              </a:ext>
            </a:extLst>
          </p:cNvPr>
          <p:cNvSpPr txBox="1"/>
          <p:nvPr/>
        </p:nvSpPr>
        <p:spPr>
          <a:xfrm>
            <a:off x="0" y="6581001"/>
            <a:ext cx="3442033" cy="276999"/>
          </a:xfrm>
          <a:prstGeom prst="rect">
            <a:avLst/>
          </a:prstGeom>
          <a:noFill/>
        </p:spPr>
        <p:txBody>
          <a:bodyPr wrap="none" rtlCol="0">
            <a:spAutoFit/>
          </a:bodyPr>
          <a:lstStyle/>
          <a:p>
            <a:r>
              <a:rPr lang="en-PH" sz="1200" dirty="0"/>
              <a:t>Raschka et. al. 2022, ML w/ </a:t>
            </a:r>
            <a:r>
              <a:rPr lang="en-PH" sz="1200" dirty="0" err="1"/>
              <a:t>pytorch</a:t>
            </a:r>
            <a:r>
              <a:rPr lang="en-PH" sz="1200" dirty="0"/>
              <a:t> &amp; scikit-learn</a:t>
            </a:r>
          </a:p>
        </p:txBody>
      </p:sp>
      <p:sp>
        <p:nvSpPr>
          <p:cNvPr id="8" name="TextBox 7">
            <a:extLst>
              <a:ext uri="{FF2B5EF4-FFF2-40B4-BE49-F238E27FC236}">
                <a16:creationId xmlns:a16="http://schemas.microsoft.com/office/drawing/2014/main" id="{F3ACF812-8E66-8B59-9151-D2DADBB93FDE}"/>
              </a:ext>
            </a:extLst>
          </p:cNvPr>
          <p:cNvSpPr txBox="1"/>
          <p:nvPr/>
        </p:nvSpPr>
        <p:spPr>
          <a:xfrm>
            <a:off x="882356" y="1404422"/>
            <a:ext cx="1800429" cy="400110"/>
          </a:xfrm>
          <a:prstGeom prst="rect">
            <a:avLst/>
          </a:prstGeom>
          <a:noFill/>
        </p:spPr>
        <p:txBody>
          <a:bodyPr wrap="none" rtlCol="0">
            <a:spAutoFit/>
          </a:bodyPr>
          <a:lstStyle/>
          <a:p>
            <a:r>
              <a:rPr lang="en-PH" sz="2000" dirty="0">
                <a:solidFill>
                  <a:srgbClr val="FF0000"/>
                </a:solidFill>
              </a:rPr>
              <a:t>Ex: Iris dataset</a:t>
            </a:r>
          </a:p>
        </p:txBody>
      </p:sp>
      <p:sp>
        <p:nvSpPr>
          <p:cNvPr id="9" name="TextBox 8">
            <a:extLst>
              <a:ext uri="{FF2B5EF4-FFF2-40B4-BE49-F238E27FC236}">
                <a16:creationId xmlns:a16="http://schemas.microsoft.com/office/drawing/2014/main" id="{30228DDA-BB34-4951-D364-145AEF2BFD85}"/>
              </a:ext>
            </a:extLst>
          </p:cNvPr>
          <p:cNvSpPr txBox="1"/>
          <p:nvPr/>
        </p:nvSpPr>
        <p:spPr>
          <a:xfrm>
            <a:off x="4287520" y="5415280"/>
            <a:ext cx="2684325" cy="707886"/>
          </a:xfrm>
          <a:prstGeom prst="rect">
            <a:avLst/>
          </a:prstGeom>
          <a:noFill/>
        </p:spPr>
        <p:txBody>
          <a:bodyPr wrap="none" rtlCol="0">
            <a:spAutoFit/>
          </a:bodyPr>
          <a:lstStyle/>
          <a:p>
            <a:r>
              <a:rPr lang="en-PH" sz="2000" b="1" dirty="0">
                <a:solidFill>
                  <a:srgbClr val="FF0000"/>
                </a:solidFill>
              </a:rPr>
              <a:t>X </a:t>
            </a:r>
            <a:r>
              <a:rPr lang="en-PH" sz="2000" dirty="0"/>
              <a:t>= samples + features</a:t>
            </a:r>
          </a:p>
          <a:p>
            <a:r>
              <a:rPr lang="en-PH" sz="2000" b="1" dirty="0">
                <a:solidFill>
                  <a:srgbClr val="FF0000"/>
                </a:solidFill>
              </a:rPr>
              <a:t>y</a:t>
            </a:r>
            <a:r>
              <a:rPr lang="en-PH" sz="2000" dirty="0"/>
              <a:t> = class labels</a:t>
            </a:r>
          </a:p>
        </p:txBody>
      </p:sp>
      <p:sp>
        <p:nvSpPr>
          <p:cNvPr id="3" name="TextBox 2">
            <a:extLst>
              <a:ext uri="{FF2B5EF4-FFF2-40B4-BE49-F238E27FC236}">
                <a16:creationId xmlns:a16="http://schemas.microsoft.com/office/drawing/2014/main" id="{ED961CE0-A112-1075-3189-D41B3F11A471}"/>
              </a:ext>
            </a:extLst>
          </p:cNvPr>
          <p:cNvSpPr txBox="1"/>
          <p:nvPr/>
        </p:nvSpPr>
        <p:spPr>
          <a:xfrm>
            <a:off x="328647" y="4953615"/>
            <a:ext cx="2784737" cy="923330"/>
          </a:xfrm>
          <a:prstGeom prst="rect">
            <a:avLst/>
          </a:prstGeom>
          <a:noFill/>
        </p:spPr>
        <p:txBody>
          <a:bodyPr wrap="none" rtlCol="0">
            <a:spAutoFit/>
          </a:bodyPr>
          <a:lstStyle/>
          <a:p>
            <a:r>
              <a:rPr lang="en-PH" b="1" dirty="0"/>
              <a:t>Features:</a:t>
            </a:r>
          </a:p>
          <a:p>
            <a:r>
              <a:rPr lang="en-PH" dirty="0">
                <a:solidFill>
                  <a:srgbClr val="C00000"/>
                </a:solidFill>
              </a:rPr>
              <a:t>Classical ML:</a:t>
            </a:r>
            <a:r>
              <a:rPr lang="en-PH" dirty="0"/>
              <a:t> handcrafted</a:t>
            </a:r>
          </a:p>
          <a:p>
            <a:r>
              <a:rPr lang="en-PH" dirty="0">
                <a:solidFill>
                  <a:srgbClr val="C00000"/>
                </a:solidFill>
              </a:rPr>
              <a:t>DL:</a:t>
            </a:r>
            <a:r>
              <a:rPr lang="en-PH" dirty="0"/>
              <a:t> non-handcrafted</a:t>
            </a:r>
          </a:p>
        </p:txBody>
      </p:sp>
    </p:spTree>
    <p:extLst>
      <p:ext uri="{BB962C8B-B14F-4D97-AF65-F5344CB8AC3E}">
        <p14:creationId xmlns:p14="http://schemas.microsoft.com/office/powerpoint/2010/main" val="40553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351B7-4C1D-4713-3EA5-F5BCF8483561}"/>
              </a:ext>
            </a:extLst>
          </p:cNvPr>
          <p:cNvSpPr>
            <a:spLocks noGrp="1"/>
          </p:cNvSpPr>
          <p:nvPr>
            <p:ph type="title"/>
          </p:nvPr>
        </p:nvSpPr>
        <p:spPr/>
        <p:txBody>
          <a:bodyPr/>
          <a:lstStyle/>
          <a:p>
            <a:r>
              <a:rPr lang="en-PH" dirty="0"/>
              <a:t>Classification: Logistic regression (logit)</a:t>
            </a:r>
          </a:p>
        </p:txBody>
      </p:sp>
      <p:sp>
        <p:nvSpPr>
          <p:cNvPr id="3" name="Content Placeholder 2">
            <a:extLst>
              <a:ext uri="{FF2B5EF4-FFF2-40B4-BE49-F238E27FC236}">
                <a16:creationId xmlns:a16="http://schemas.microsoft.com/office/drawing/2014/main" id="{7BFAAE8A-5BB5-C2C5-45F6-0EB51E98D333}"/>
              </a:ext>
            </a:extLst>
          </p:cNvPr>
          <p:cNvSpPr>
            <a:spLocks noGrp="1"/>
          </p:cNvSpPr>
          <p:nvPr>
            <p:ph sz="half" idx="2"/>
          </p:nvPr>
        </p:nvSpPr>
        <p:spPr>
          <a:xfrm>
            <a:off x="839789" y="1448435"/>
            <a:ext cx="3650932" cy="796142"/>
          </a:xfrm>
        </p:spPr>
        <p:txBody>
          <a:bodyPr>
            <a:normAutofit lnSpcReduction="10000"/>
          </a:bodyPr>
          <a:lstStyle/>
          <a:p>
            <a:pPr marL="0" indent="0">
              <a:buNone/>
            </a:pPr>
            <a:r>
              <a:rPr lang="en-PH" dirty="0"/>
              <a:t>predict the </a:t>
            </a:r>
            <a:r>
              <a:rPr lang="en-PH" u="sng" dirty="0"/>
              <a:t>class label </a:t>
            </a:r>
            <a:r>
              <a:rPr lang="en-PH" dirty="0"/>
              <a:t>of a sample</a:t>
            </a:r>
          </a:p>
        </p:txBody>
      </p:sp>
      <p:pic>
        <p:nvPicPr>
          <p:cNvPr id="10242" name="Picture 2" descr="Logistic Regression in Machine Learning">
            <a:extLst>
              <a:ext uri="{FF2B5EF4-FFF2-40B4-BE49-F238E27FC236}">
                <a16:creationId xmlns:a16="http://schemas.microsoft.com/office/drawing/2014/main" id="{563FA286-FF6B-389F-D834-0DE93557C9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9681" y="1931314"/>
            <a:ext cx="6683394" cy="401003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igitized image of FNA: (a) benign and (b) malignant.">
            <a:extLst>
              <a:ext uri="{FF2B5EF4-FFF2-40B4-BE49-F238E27FC236}">
                <a16:creationId xmlns:a16="http://schemas.microsoft.com/office/drawing/2014/main" id="{3F3AC81E-78EF-256B-704D-4329CF9C94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93" r="49812"/>
          <a:stretch/>
        </p:blipFill>
        <p:spPr bwMode="auto">
          <a:xfrm>
            <a:off x="1496060" y="2793084"/>
            <a:ext cx="2212340" cy="14127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gitized image of FNA: (a) benign and (b) malignant.">
            <a:extLst>
              <a:ext uri="{FF2B5EF4-FFF2-40B4-BE49-F238E27FC236}">
                <a16:creationId xmlns:a16="http://schemas.microsoft.com/office/drawing/2014/main" id="{99713ED3-B22B-6C4A-7F6F-AD3F65B82D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12" t="16693"/>
          <a:stretch/>
        </p:blipFill>
        <p:spPr bwMode="auto">
          <a:xfrm>
            <a:off x="1532848" y="4759711"/>
            <a:ext cx="2212340" cy="14127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9CE063A-536D-B101-B08E-246AA9729EBA}"/>
              </a:ext>
            </a:extLst>
          </p:cNvPr>
          <p:cNvSpPr txBox="1"/>
          <p:nvPr/>
        </p:nvSpPr>
        <p:spPr>
          <a:xfrm>
            <a:off x="2051438" y="4205822"/>
            <a:ext cx="1101584" cy="369332"/>
          </a:xfrm>
          <a:prstGeom prst="rect">
            <a:avLst/>
          </a:prstGeom>
          <a:noFill/>
        </p:spPr>
        <p:txBody>
          <a:bodyPr wrap="none" rtlCol="0">
            <a:spAutoFit/>
          </a:bodyPr>
          <a:lstStyle/>
          <a:p>
            <a:r>
              <a:rPr lang="en-PH" dirty="0">
                <a:solidFill>
                  <a:srgbClr val="FF0000"/>
                </a:solidFill>
              </a:rPr>
              <a:t>1: Benign</a:t>
            </a:r>
          </a:p>
        </p:txBody>
      </p:sp>
      <p:sp>
        <p:nvSpPr>
          <p:cNvPr id="7" name="TextBox 6">
            <a:extLst>
              <a:ext uri="{FF2B5EF4-FFF2-40B4-BE49-F238E27FC236}">
                <a16:creationId xmlns:a16="http://schemas.microsoft.com/office/drawing/2014/main" id="{7A9DB7CF-AFE2-840B-A03F-F44C34032BC2}"/>
              </a:ext>
            </a:extLst>
          </p:cNvPr>
          <p:cNvSpPr txBox="1"/>
          <p:nvPr/>
        </p:nvSpPr>
        <p:spPr>
          <a:xfrm>
            <a:off x="1899954" y="6177778"/>
            <a:ext cx="1404552" cy="369332"/>
          </a:xfrm>
          <a:prstGeom prst="rect">
            <a:avLst/>
          </a:prstGeom>
          <a:noFill/>
        </p:spPr>
        <p:txBody>
          <a:bodyPr wrap="none" rtlCol="0">
            <a:spAutoFit/>
          </a:bodyPr>
          <a:lstStyle/>
          <a:p>
            <a:r>
              <a:rPr lang="en-PH" dirty="0">
                <a:solidFill>
                  <a:srgbClr val="FF0000"/>
                </a:solidFill>
              </a:rPr>
              <a:t>0: Malignant</a:t>
            </a:r>
          </a:p>
        </p:txBody>
      </p:sp>
      <p:sp>
        <p:nvSpPr>
          <p:cNvPr id="8" name="TextBox 7">
            <a:extLst>
              <a:ext uri="{FF2B5EF4-FFF2-40B4-BE49-F238E27FC236}">
                <a16:creationId xmlns:a16="http://schemas.microsoft.com/office/drawing/2014/main" id="{8C125155-CA21-21B0-E2AC-5803EAED3443}"/>
              </a:ext>
            </a:extLst>
          </p:cNvPr>
          <p:cNvSpPr txBox="1"/>
          <p:nvPr/>
        </p:nvSpPr>
        <p:spPr>
          <a:xfrm>
            <a:off x="838200" y="2257332"/>
            <a:ext cx="2715039" cy="369332"/>
          </a:xfrm>
          <a:prstGeom prst="rect">
            <a:avLst/>
          </a:prstGeom>
          <a:noFill/>
        </p:spPr>
        <p:txBody>
          <a:bodyPr wrap="none" rtlCol="0">
            <a:spAutoFit/>
          </a:bodyPr>
          <a:lstStyle/>
          <a:p>
            <a:r>
              <a:rPr lang="en-PH" dirty="0"/>
              <a:t>Ex: Breast cancer dataset</a:t>
            </a:r>
          </a:p>
        </p:txBody>
      </p:sp>
      <p:cxnSp>
        <p:nvCxnSpPr>
          <p:cNvPr id="10" name="Straight Arrow Connector 9">
            <a:extLst>
              <a:ext uri="{FF2B5EF4-FFF2-40B4-BE49-F238E27FC236}">
                <a16:creationId xmlns:a16="http://schemas.microsoft.com/office/drawing/2014/main" id="{88D09B80-7496-8174-EBD2-9EB80CD13C89}"/>
              </a:ext>
            </a:extLst>
          </p:cNvPr>
          <p:cNvCxnSpPr>
            <a:cxnSpLocks/>
            <a:stCxn id="10244" idx="3"/>
          </p:cNvCxnSpPr>
          <p:nvPr/>
        </p:nvCxnSpPr>
        <p:spPr>
          <a:xfrm flipV="1">
            <a:off x="3708400" y="3308039"/>
            <a:ext cx="4805680" cy="1914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74B5E0CC-AA68-B7AD-1402-E94746D15039}"/>
              </a:ext>
            </a:extLst>
          </p:cNvPr>
          <p:cNvCxnSpPr>
            <a:cxnSpLocks/>
            <a:stCxn id="5" idx="3"/>
          </p:cNvCxnSpPr>
          <p:nvPr/>
        </p:nvCxnSpPr>
        <p:spPr>
          <a:xfrm flipV="1">
            <a:off x="3745188" y="5212080"/>
            <a:ext cx="3915452" cy="2540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62BF3AF3-300F-960C-0573-40A7378A1B6D}"/>
              </a:ext>
            </a:extLst>
          </p:cNvPr>
          <p:cNvSpPr txBox="1"/>
          <p:nvPr/>
        </p:nvSpPr>
        <p:spPr>
          <a:xfrm>
            <a:off x="7451792" y="6581001"/>
            <a:ext cx="4740208" cy="276999"/>
          </a:xfrm>
          <a:prstGeom prst="rect">
            <a:avLst/>
          </a:prstGeom>
          <a:noFill/>
        </p:spPr>
        <p:txBody>
          <a:bodyPr wrap="none" rtlCol="0">
            <a:spAutoFit/>
          </a:bodyPr>
          <a:lstStyle/>
          <a:p>
            <a:r>
              <a:rPr lang="en-PH" sz="1200" dirty="0"/>
              <a:t>https://www.tpointtech.com/logistic-regression-in-machine-learning</a:t>
            </a:r>
          </a:p>
        </p:txBody>
      </p:sp>
      <p:sp>
        <p:nvSpPr>
          <p:cNvPr id="20" name="TextBox 19">
            <a:extLst>
              <a:ext uri="{FF2B5EF4-FFF2-40B4-BE49-F238E27FC236}">
                <a16:creationId xmlns:a16="http://schemas.microsoft.com/office/drawing/2014/main" id="{2D961713-467B-B74E-9236-9EE0D6CC8A9F}"/>
              </a:ext>
            </a:extLst>
          </p:cNvPr>
          <p:cNvSpPr txBox="1"/>
          <p:nvPr/>
        </p:nvSpPr>
        <p:spPr>
          <a:xfrm>
            <a:off x="0" y="6581000"/>
            <a:ext cx="3391826" cy="276999"/>
          </a:xfrm>
          <a:prstGeom prst="rect">
            <a:avLst/>
          </a:prstGeom>
          <a:noFill/>
        </p:spPr>
        <p:txBody>
          <a:bodyPr wrap="none" rtlCol="0">
            <a:spAutoFit/>
          </a:bodyPr>
          <a:lstStyle/>
          <a:p>
            <a:r>
              <a:rPr lang="en-PH" sz="1200" dirty="0"/>
              <a:t>http://dx.doi.org/10.1007/978-3-030-36664-3_10</a:t>
            </a:r>
          </a:p>
        </p:txBody>
      </p:sp>
      <p:sp>
        <p:nvSpPr>
          <p:cNvPr id="4" name="Rectangle 3">
            <a:extLst>
              <a:ext uri="{FF2B5EF4-FFF2-40B4-BE49-F238E27FC236}">
                <a16:creationId xmlns:a16="http://schemas.microsoft.com/office/drawing/2014/main" id="{F084E922-712E-537F-D1A4-BC1DA2E9F552}"/>
              </a:ext>
            </a:extLst>
          </p:cNvPr>
          <p:cNvSpPr/>
          <p:nvPr/>
        </p:nvSpPr>
        <p:spPr>
          <a:xfrm>
            <a:off x="2665255" y="1443106"/>
            <a:ext cx="1662905" cy="30179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4236298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A66516-8C7C-F28A-D11C-2821118F8163}"/>
              </a:ext>
            </a:extLst>
          </p:cNvPr>
          <p:cNvSpPr>
            <a:spLocks noGrp="1"/>
          </p:cNvSpPr>
          <p:nvPr>
            <p:ph type="title"/>
          </p:nvPr>
        </p:nvSpPr>
        <p:spPr/>
        <p:txBody>
          <a:bodyPr/>
          <a:lstStyle/>
          <a:p>
            <a:r>
              <a:rPr lang="en-PH" dirty="0"/>
              <a:t>K-Nearest Neighbors (KNN)</a:t>
            </a:r>
          </a:p>
        </p:txBody>
      </p:sp>
      <p:pic>
        <p:nvPicPr>
          <p:cNvPr id="12290" name="Picture 2" descr="K-Nearest Neighbor(KNN) Algorithm for Machine Learning">
            <a:extLst>
              <a:ext uri="{FF2B5EF4-FFF2-40B4-BE49-F238E27FC236}">
                <a16:creationId xmlns:a16="http://schemas.microsoft.com/office/drawing/2014/main" id="{4875720C-E1D2-D261-7ABF-1713AE5C29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34" y="1494010"/>
            <a:ext cx="10029133" cy="501456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D7C5936-37BE-6A69-94EC-C9AAF8875BE3}"/>
              </a:ext>
            </a:extLst>
          </p:cNvPr>
          <p:cNvSpPr txBox="1"/>
          <p:nvPr/>
        </p:nvSpPr>
        <p:spPr>
          <a:xfrm>
            <a:off x="0" y="6581001"/>
            <a:ext cx="5518627" cy="276999"/>
          </a:xfrm>
          <a:prstGeom prst="rect">
            <a:avLst/>
          </a:prstGeom>
          <a:noFill/>
        </p:spPr>
        <p:txBody>
          <a:bodyPr wrap="none" rtlCol="0">
            <a:spAutoFit/>
          </a:bodyPr>
          <a:lstStyle/>
          <a:p>
            <a:r>
              <a:rPr lang="en-PH" sz="1200" dirty="0"/>
              <a:t>https://www.tpointtech.com/k-nearest-neighbor-algorithm-for-machine-learning</a:t>
            </a:r>
          </a:p>
        </p:txBody>
      </p:sp>
      <p:sp>
        <p:nvSpPr>
          <p:cNvPr id="2" name="TextBox 1">
            <a:extLst>
              <a:ext uri="{FF2B5EF4-FFF2-40B4-BE49-F238E27FC236}">
                <a16:creationId xmlns:a16="http://schemas.microsoft.com/office/drawing/2014/main" id="{FFA23482-156A-00F9-7A64-0EFEBE2273FF}"/>
              </a:ext>
            </a:extLst>
          </p:cNvPr>
          <p:cNvSpPr txBox="1"/>
          <p:nvPr/>
        </p:nvSpPr>
        <p:spPr>
          <a:xfrm>
            <a:off x="9845040" y="5069840"/>
            <a:ext cx="327334" cy="369332"/>
          </a:xfrm>
          <a:prstGeom prst="rect">
            <a:avLst/>
          </a:prstGeom>
          <a:solidFill>
            <a:schemeClr val="bg1"/>
          </a:solidFill>
        </p:spPr>
        <p:txBody>
          <a:bodyPr wrap="none" rtlCol="0">
            <a:spAutoFit/>
          </a:bodyPr>
          <a:lstStyle/>
          <a:p>
            <a:r>
              <a:rPr lang="en-PH" b="1" dirty="0">
                <a:solidFill>
                  <a:srgbClr val="FF0000"/>
                </a:solidFill>
              </a:rPr>
              <a:t>A</a:t>
            </a:r>
          </a:p>
        </p:txBody>
      </p:sp>
    </p:spTree>
    <p:extLst>
      <p:ext uri="{BB962C8B-B14F-4D97-AF65-F5344CB8AC3E}">
        <p14:creationId xmlns:p14="http://schemas.microsoft.com/office/powerpoint/2010/main" val="3761424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A2CC6-C67B-8BE8-CEF0-83B4EC44B626}"/>
              </a:ext>
            </a:extLst>
          </p:cNvPr>
          <p:cNvSpPr>
            <a:spLocks noGrp="1"/>
          </p:cNvSpPr>
          <p:nvPr>
            <p:ph type="title"/>
          </p:nvPr>
        </p:nvSpPr>
        <p:spPr/>
        <p:txBody>
          <a:bodyPr/>
          <a:lstStyle/>
          <a:p>
            <a:r>
              <a:rPr lang="en-PH" dirty="0"/>
              <a:t>Support Vector Machine (SVM)</a:t>
            </a:r>
          </a:p>
        </p:txBody>
      </p:sp>
      <p:pic>
        <p:nvPicPr>
          <p:cNvPr id="13314" name="Picture 2" descr="Support Vector Machine Algorithm">
            <a:extLst>
              <a:ext uri="{FF2B5EF4-FFF2-40B4-BE49-F238E27FC236}">
                <a16:creationId xmlns:a16="http://schemas.microsoft.com/office/drawing/2014/main" id="{DF4AEFD1-C192-A388-C52D-629D7AC59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667" y="1470432"/>
            <a:ext cx="7956665" cy="53044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E16723-1477-43C2-9720-1C40D92E8BA6}"/>
              </a:ext>
            </a:extLst>
          </p:cNvPr>
          <p:cNvSpPr txBox="1"/>
          <p:nvPr/>
        </p:nvSpPr>
        <p:spPr>
          <a:xfrm>
            <a:off x="0" y="6581001"/>
            <a:ext cx="5641737" cy="276999"/>
          </a:xfrm>
          <a:prstGeom prst="rect">
            <a:avLst/>
          </a:prstGeom>
          <a:noFill/>
        </p:spPr>
        <p:txBody>
          <a:bodyPr wrap="none" rtlCol="0">
            <a:spAutoFit/>
          </a:bodyPr>
          <a:lstStyle/>
          <a:p>
            <a:r>
              <a:rPr lang="en-PH" sz="1200" dirty="0"/>
              <a:t>https://www.tpointtech.com/machine-learning-support-vector-machine-algorithm</a:t>
            </a:r>
          </a:p>
        </p:txBody>
      </p:sp>
    </p:spTree>
    <p:extLst>
      <p:ext uri="{BB962C8B-B14F-4D97-AF65-F5344CB8AC3E}">
        <p14:creationId xmlns:p14="http://schemas.microsoft.com/office/powerpoint/2010/main" val="58749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A32964F-521A-4676-D085-DFD53277EDD6}"/>
              </a:ext>
            </a:extLst>
          </p:cNvPr>
          <p:cNvSpPr>
            <a:spLocks noGrp="1"/>
          </p:cNvSpPr>
          <p:nvPr>
            <p:ph type="body" idx="1"/>
          </p:nvPr>
        </p:nvSpPr>
        <p:spPr>
          <a:xfrm>
            <a:off x="836612" y="582235"/>
            <a:ext cx="5157787" cy="823912"/>
          </a:xfrm>
        </p:spPr>
        <p:txBody>
          <a:bodyPr>
            <a:noAutofit/>
          </a:bodyPr>
          <a:lstStyle/>
          <a:p>
            <a:pPr algn="ctr"/>
            <a:r>
              <a:rPr lang="en-PH" sz="4000" dirty="0"/>
              <a:t>Decision Tree (DT)</a:t>
            </a:r>
          </a:p>
        </p:txBody>
      </p:sp>
      <p:sp>
        <p:nvSpPr>
          <p:cNvPr id="11" name="Text Placeholder 10">
            <a:extLst>
              <a:ext uri="{FF2B5EF4-FFF2-40B4-BE49-F238E27FC236}">
                <a16:creationId xmlns:a16="http://schemas.microsoft.com/office/drawing/2014/main" id="{2BE6AF5A-DADE-01B6-D7DC-1CBDFBB8DB50}"/>
              </a:ext>
            </a:extLst>
          </p:cNvPr>
          <p:cNvSpPr>
            <a:spLocks noGrp="1"/>
          </p:cNvSpPr>
          <p:nvPr>
            <p:ph type="body" sz="quarter" idx="3"/>
          </p:nvPr>
        </p:nvSpPr>
        <p:spPr>
          <a:xfrm>
            <a:off x="6095999" y="582235"/>
            <a:ext cx="5366619" cy="823912"/>
          </a:xfrm>
        </p:spPr>
        <p:txBody>
          <a:bodyPr>
            <a:normAutofit/>
          </a:bodyPr>
          <a:lstStyle/>
          <a:p>
            <a:pPr algn="ctr"/>
            <a:r>
              <a:rPr lang="en-PH" sz="4000" dirty="0"/>
              <a:t>Random Forest (RF)</a:t>
            </a:r>
          </a:p>
        </p:txBody>
      </p:sp>
      <p:pic>
        <p:nvPicPr>
          <p:cNvPr id="14338" name="Picture 2">
            <a:extLst>
              <a:ext uri="{FF2B5EF4-FFF2-40B4-BE49-F238E27FC236}">
                <a16:creationId xmlns:a16="http://schemas.microsoft.com/office/drawing/2014/main" id="{D1AAC635-FCA8-1510-EA92-C1318B9DB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1577903"/>
            <a:ext cx="5106529" cy="462575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59134062-FDC0-5EF0-53FF-04C6CEB9FB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569" y="1604089"/>
            <a:ext cx="5519478" cy="45995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D6E7267-AD2E-3D79-0AB3-47EA0BC76A8E}"/>
              </a:ext>
            </a:extLst>
          </p:cNvPr>
          <p:cNvSpPr txBox="1"/>
          <p:nvPr/>
        </p:nvSpPr>
        <p:spPr>
          <a:xfrm>
            <a:off x="1432560" y="4050943"/>
            <a:ext cx="905569" cy="369332"/>
          </a:xfrm>
          <a:prstGeom prst="rect">
            <a:avLst/>
          </a:prstGeom>
          <a:noFill/>
        </p:spPr>
        <p:txBody>
          <a:bodyPr wrap="none" rtlCol="0">
            <a:spAutoFit/>
          </a:bodyPr>
          <a:lstStyle/>
          <a:p>
            <a:r>
              <a:rPr lang="en-PH" dirty="0">
                <a:solidFill>
                  <a:schemeClr val="accent1"/>
                </a:solidFill>
              </a:rPr>
              <a:t>Grapes</a:t>
            </a:r>
          </a:p>
        </p:txBody>
      </p:sp>
      <p:sp>
        <p:nvSpPr>
          <p:cNvPr id="6" name="TextBox 5">
            <a:extLst>
              <a:ext uri="{FF2B5EF4-FFF2-40B4-BE49-F238E27FC236}">
                <a16:creationId xmlns:a16="http://schemas.microsoft.com/office/drawing/2014/main" id="{7BEBCFCB-A330-3E1C-01F6-8AD2B3C5EDE1}"/>
              </a:ext>
            </a:extLst>
          </p:cNvPr>
          <p:cNvSpPr txBox="1"/>
          <p:nvPr/>
        </p:nvSpPr>
        <p:spPr>
          <a:xfrm>
            <a:off x="2746209" y="5989327"/>
            <a:ext cx="873957" cy="369332"/>
          </a:xfrm>
          <a:prstGeom prst="rect">
            <a:avLst/>
          </a:prstGeom>
          <a:noFill/>
        </p:spPr>
        <p:txBody>
          <a:bodyPr wrap="none" rtlCol="0">
            <a:spAutoFit/>
          </a:bodyPr>
          <a:lstStyle/>
          <a:p>
            <a:r>
              <a:rPr lang="en-PH" dirty="0">
                <a:solidFill>
                  <a:srgbClr val="C00000"/>
                </a:solidFill>
              </a:rPr>
              <a:t>Apples</a:t>
            </a:r>
          </a:p>
        </p:txBody>
      </p:sp>
      <p:sp>
        <p:nvSpPr>
          <p:cNvPr id="7" name="TextBox 6">
            <a:extLst>
              <a:ext uri="{FF2B5EF4-FFF2-40B4-BE49-F238E27FC236}">
                <a16:creationId xmlns:a16="http://schemas.microsoft.com/office/drawing/2014/main" id="{B2B2684C-088A-574B-4B46-0B7F9D7507E7}"/>
              </a:ext>
            </a:extLst>
          </p:cNvPr>
          <p:cNvSpPr txBox="1"/>
          <p:nvPr/>
        </p:nvSpPr>
        <p:spPr>
          <a:xfrm>
            <a:off x="4463842" y="6018988"/>
            <a:ext cx="985141" cy="369332"/>
          </a:xfrm>
          <a:prstGeom prst="rect">
            <a:avLst/>
          </a:prstGeom>
          <a:noFill/>
        </p:spPr>
        <p:txBody>
          <a:bodyPr wrap="none" rtlCol="0">
            <a:spAutoFit/>
          </a:bodyPr>
          <a:lstStyle/>
          <a:p>
            <a:r>
              <a:rPr lang="en-PH" dirty="0">
                <a:solidFill>
                  <a:schemeClr val="accent6">
                    <a:lumMod val="75000"/>
                  </a:schemeClr>
                </a:solidFill>
              </a:rPr>
              <a:t>Lemons</a:t>
            </a:r>
          </a:p>
        </p:txBody>
      </p:sp>
      <p:sp>
        <p:nvSpPr>
          <p:cNvPr id="13" name="TextBox 12">
            <a:extLst>
              <a:ext uri="{FF2B5EF4-FFF2-40B4-BE49-F238E27FC236}">
                <a16:creationId xmlns:a16="http://schemas.microsoft.com/office/drawing/2014/main" id="{FE2DEF48-087D-5C02-35CF-287EC20340F9}"/>
              </a:ext>
            </a:extLst>
          </p:cNvPr>
          <p:cNvSpPr txBox="1"/>
          <p:nvPr/>
        </p:nvSpPr>
        <p:spPr>
          <a:xfrm>
            <a:off x="20231" y="6403037"/>
            <a:ext cx="6896440" cy="246221"/>
          </a:xfrm>
          <a:prstGeom prst="rect">
            <a:avLst/>
          </a:prstGeom>
          <a:noFill/>
        </p:spPr>
        <p:txBody>
          <a:bodyPr wrap="none" rtlCol="0">
            <a:spAutoFit/>
          </a:bodyPr>
          <a:lstStyle/>
          <a:p>
            <a:r>
              <a:rPr lang="en-PH" sz="1000" dirty="0"/>
              <a:t>https://medium.com/@rahulrastogi1104/decision-tree-regression-and-its-mathematical-implementation-c87352a8a2b0</a:t>
            </a:r>
          </a:p>
        </p:txBody>
      </p:sp>
      <p:sp>
        <p:nvSpPr>
          <p:cNvPr id="14" name="TextBox 13">
            <a:extLst>
              <a:ext uri="{FF2B5EF4-FFF2-40B4-BE49-F238E27FC236}">
                <a16:creationId xmlns:a16="http://schemas.microsoft.com/office/drawing/2014/main" id="{02D97643-F7B6-0FE0-57C4-971E38234F8B}"/>
              </a:ext>
            </a:extLst>
          </p:cNvPr>
          <p:cNvSpPr txBox="1"/>
          <p:nvPr/>
        </p:nvSpPr>
        <p:spPr>
          <a:xfrm>
            <a:off x="20231" y="6602420"/>
            <a:ext cx="8239756" cy="246221"/>
          </a:xfrm>
          <a:prstGeom prst="rect">
            <a:avLst/>
          </a:prstGeom>
          <a:noFill/>
        </p:spPr>
        <p:txBody>
          <a:bodyPr wrap="none" rtlCol="0">
            <a:spAutoFit/>
          </a:bodyPr>
          <a:lstStyle/>
          <a:p>
            <a:r>
              <a:rPr lang="en-PH" sz="1000" dirty="0"/>
              <a:t>https://medium.com/@zsalifu22/unveiling-the-power-of-random-forest-a-comprehensive-guide-with-practical-insights-and-code-16c744a030c1</a:t>
            </a:r>
          </a:p>
        </p:txBody>
      </p:sp>
      <p:sp>
        <p:nvSpPr>
          <p:cNvPr id="2" name="Rectangle 1">
            <a:extLst>
              <a:ext uri="{FF2B5EF4-FFF2-40B4-BE49-F238E27FC236}">
                <a16:creationId xmlns:a16="http://schemas.microsoft.com/office/drawing/2014/main" id="{441E049A-44E4-E8D1-E1DE-731034D01662}"/>
              </a:ext>
            </a:extLst>
          </p:cNvPr>
          <p:cNvSpPr/>
          <p:nvPr/>
        </p:nvSpPr>
        <p:spPr>
          <a:xfrm>
            <a:off x="8503920" y="5354320"/>
            <a:ext cx="416560" cy="363138"/>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365231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CAB4CDC2-7D64-006C-7E29-832BB5EAE405}"/>
              </a:ext>
            </a:extLst>
          </p:cNvPr>
          <p:cNvPicPr>
            <a:picLocks noChangeAspect="1"/>
          </p:cNvPicPr>
          <p:nvPr/>
        </p:nvPicPr>
        <p:blipFill>
          <a:blip r:embed="rId2">
            <a:extLst>
              <a:ext uri="{28A0092B-C50C-407E-A947-70E740481C1C}">
                <a14:useLocalDpi xmlns:a14="http://schemas.microsoft.com/office/drawing/2010/main" val="0"/>
              </a:ext>
            </a:extLst>
          </a:blip>
          <a:srcRect l="3293" t="23030" r="3131" b="24121"/>
          <a:stretch/>
        </p:blipFill>
        <p:spPr>
          <a:xfrm>
            <a:off x="116379" y="103908"/>
            <a:ext cx="11959294" cy="6716684"/>
          </a:xfrm>
          <a:prstGeom prst="rect">
            <a:avLst/>
          </a:prstGeom>
        </p:spPr>
      </p:pic>
    </p:spTree>
    <p:extLst>
      <p:ext uri="{BB962C8B-B14F-4D97-AF65-F5344CB8AC3E}">
        <p14:creationId xmlns:p14="http://schemas.microsoft.com/office/powerpoint/2010/main" val="720322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DA4FF3B-4126-A914-2673-521CFF5F1594}"/>
              </a:ext>
            </a:extLst>
          </p:cNvPr>
          <p:cNvSpPr>
            <a:spLocks noGrp="1"/>
          </p:cNvSpPr>
          <p:nvPr>
            <p:ph type="title"/>
          </p:nvPr>
        </p:nvSpPr>
        <p:spPr>
          <a:xfrm>
            <a:off x="838200" y="121285"/>
            <a:ext cx="10515600" cy="833755"/>
          </a:xfrm>
        </p:spPr>
        <p:txBody>
          <a:bodyPr>
            <a:normAutofit/>
          </a:bodyPr>
          <a:lstStyle/>
          <a:p>
            <a:r>
              <a:rPr lang="en-PH" dirty="0"/>
              <a:t>Unsupervised Learning</a:t>
            </a:r>
          </a:p>
        </p:txBody>
      </p:sp>
      <p:graphicFrame>
        <p:nvGraphicFramePr>
          <p:cNvPr id="12" name="Content Placeholder 11">
            <a:extLst>
              <a:ext uri="{FF2B5EF4-FFF2-40B4-BE49-F238E27FC236}">
                <a16:creationId xmlns:a16="http://schemas.microsoft.com/office/drawing/2014/main" id="{BD386684-2E41-0F65-7FAD-9410B3706FFD}"/>
              </a:ext>
            </a:extLst>
          </p:cNvPr>
          <p:cNvGraphicFramePr>
            <a:graphicFrameLocks noGrp="1"/>
          </p:cNvGraphicFramePr>
          <p:nvPr>
            <p:ph sz="half" idx="1"/>
            <p:extLst>
              <p:ext uri="{D42A27DB-BD31-4B8C-83A1-F6EECF244321}">
                <p14:modId xmlns:p14="http://schemas.microsoft.com/office/powerpoint/2010/main" val="842549723"/>
              </p:ext>
            </p:extLst>
          </p:nvPr>
        </p:nvGraphicFramePr>
        <p:xfrm>
          <a:off x="365760" y="4938395"/>
          <a:ext cx="10988040" cy="1645920"/>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3262148303"/>
                    </a:ext>
                  </a:extLst>
                </a:gridCol>
                <a:gridCol w="3078480">
                  <a:extLst>
                    <a:ext uri="{9D8B030D-6E8A-4147-A177-3AD203B41FA5}">
                      <a16:colId xmlns:a16="http://schemas.microsoft.com/office/drawing/2014/main" val="287787415"/>
                    </a:ext>
                  </a:extLst>
                </a:gridCol>
                <a:gridCol w="3159760">
                  <a:extLst>
                    <a:ext uri="{9D8B030D-6E8A-4147-A177-3AD203B41FA5}">
                      <a16:colId xmlns:a16="http://schemas.microsoft.com/office/drawing/2014/main" val="2101225480"/>
                    </a:ext>
                  </a:extLst>
                </a:gridCol>
                <a:gridCol w="3073400">
                  <a:extLst>
                    <a:ext uri="{9D8B030D-6E8A-4147-A177-3AD203B41FA5}">
                      <a16:colId xmlns:a16="http://schemas.microsoft.com/office/drawing/2014/main" val="3731754666"/>
                    </a:ext>
                  </a:extLst>
                </a:gridCol>
              </a:tblGrid>
              <a:tr h="362235">
                <a:tc>
                  <a:txBody>
                    <a:bodyPr/>
                    <a:lstStyle/>
                    <a:p>
                      <a:r>
                        <a:rPr lang="en-PH" dirty="0"/>
                        <a:t>Method</a:t>
                      </a:r>
                    </a:p>
                  </a:txBody>
                  <a:tcPr/>
                </a:tc>
                <a:tc>
                  <a:txBody>
                    <a:bodyPr/>
                    <a:lstStyle/>
                    <a:p>
                      <a:r>
                        <a:rPr lang="en-PH" dirty="0"/>
                        <a:t>Linear</a:t>
                      </a:r>
                    </a:p>
                  </a:txBody>
                  <a:tcPr/>
                </a:tc>
                <a:tc>
                  <a:txBody>
                    <a:bodyPr/>
                    <a:lstStyle/>
                    <a:p>
                      <a:r>
                        <a:rPr lang="en-PH" dirty="0"/>
                        <a:t>Non-linear</a:t>
                      </a:r>
                    </a:p>
                  </a:txBody>
                  <a:tcPr/>
                </a:tc>
                <a:tc>
                  <a:txBody>
                    <a:bodyPr/>
                    <a:lstStyle/>
                    <a:p>
                      <a:r>
                        <a:rPr lang="en-PH" dirty="0"/>
                        <a:t>Non-linear</a:t>
                      </a:r>
                    </a:p>
                  </a:txBody>
                  <a:tcPr/>
                </a:tc>
                <a:extLst>
                  <a:ext uri="{0D108BD9-81ED-4DB2-BD59-A6C34878D82A}">
                    <a16:rowId xmlns:a16="http://schemas.microsoft.com/office/drawing/2014/main" val="2039286754"/>
                  </a:ext>
                </a:extLst>
              </a:tr>
              <a:tr h="362235">
                <a:tc>
                  <a:txBody>
                    <a:bodyPr/>
                    <a:lstStyle/>
                    <a:p>
                      <a:r>
                        <a:rPr lang="en-PH" dirty="0"/>
                        <a:t>Focus</a:t>
                      </a:r>
                    </a:p>
                  </a:txBody>
                  <a:tcPr/>
                </a:tc>
                <a:tc>
                  <a:txBody>
                    <a:bodyPr/>
                    <a:lstStyle/>
                    <a:p>
                      <a:r>
                        <a:rPr lang="en-PH" dirty="0"/>
                        <a:t>Maximizing variance (global structure)</a:t>
                      </a:r>
                    </a:p>
                  </a:txBody>
                  <a:tcPr/>
                </a:tc>
                <a:tc>
                  <a:txBody>
                    <a:bodyPr/>
                    <a:lstStyle/>
                    <a:p>
                      <a:r>
                        <a:rPr lang="en-PH" dirty="0"/>
                        <a:t>Preserving local structures</a:t>
                      </a:r>
                    </a:p>
                  </a:txBody>
                  <a:tcPr/>
                </a:tc>
                <a:tc>
                  <a:txBody>
                    <a:bodyPr/>
                    <a:lstStyle/>
                    <a:p>
                      <a:r>
                        <a:rPr lang="en-PH" dirty="0"/>
                        <a:t>Preserving both local &amp; global structures</a:t>
                      </a:r>
                    </a:p>
                  </a:txBody>
                  <a:tcPr/>
                </a:tc>
                <a:extLst>
                  <a:ext uri="{0D108BD9-81ED-4DB2-BD59-A6C34878D82A}">
                    <a16:rowId xmlns:a16="http://schemas.microsoft.com/office/drawing/2014/main" val="2324276212"/>
                  </a:ext>
                </a:extLst>
              </a:tr>
              <a:tr h="362235">
                <a:tc>
                  <a:txBody>
                    <a:bodyPr/>
                    <a:lstStyle/>
                    <a:p>
                      <a:r>
                        <a:rPr lang="en-PH" dirty="0"/>
                        <a:t>Reproducibility</a:t>
                      </a:r>
                    </a:p>
                  </a:txBody>
                  <a:tcPr/>
                </a:tc>
                <a:tc>
                  <a:txBody>
                    <a:bodyPr/>
                    <a:lstStyle/>
                    <a:p>
                      <a:r>
                        <a:rPr lang="en-PH" dirty="0"/>
                        <a:t>Very scalable &amp; deterministic</a:t>
                      </a:r>
                    </a:p>
                  </a:txBody>
                  <a:tcPr/>
                </a:tc>
                <a:tc>
                  <a:txBody>
                    <a:bodyPr/>
                    <a:lstStyle/>
                    <a:p>
                      <a:r>
                        <a:rPr lang="en-PH" dirty="0"/>
                        <a:t>Results may vary with different runs</a:t>
                      </a:r>
                    </a:p>
                  </a:txBody>
                  <a:tcPr/>
                </a:tc>
                <a:tc>
                  <a:txBody>
                    <a:bodyPr/>
                    <a:lstStyle/>
                    <a:p>
                      <a:r>
                        <a:rPr lang="en-PH" dirty="0"/>
                        <a:t>More stable than t-SNE but less deterministic than PCA</a:t>
                      </a:r>
                    </a:p>
                  </a:txBody>
                  <a:tcPr/>
                </a:tc>
                <a:extLst>
                  <a:ext uri="{0D108BD9-81ED-4DB2-BD59-A6C34878D82A}">
                    <a16:rowId xmlns:a16="http://schemas.microsoft.com/office/drawing/2014/main" val="1816909126"/>
                  </a:ext>
                </a:extLst>
              </a:tr>
            </a:tbl>
          </a:graphicData>
        </a:graphic>
      </p:graphicFrame>
      <p:pic>
        <p:nvPicPr>
          <p:cNvPr id="15362" name="Picture 2" descr="drawing">
            <a:extLst>
              <a:ext uri="{FF2B5EF4-FFF2-40B4-BE49-F238E27FC236}">
                <a16:creationId xmlns:a16="http://schemas.microsoft.com/office/drawing/2014/main" id="{AA8A4D8D-1BC9-ED44-97C9-8809948A21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8520"/>
            <a:ext cx="12192000" cy="40640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56D00AA-9029-CD67-26C0-3CE86523CABA}"/>
              </a:ext>
            </a:extLst>
          </p:cNvPr>
          <p:cNvSpPr txBox="1"/>
          <p:nvPr/>
        </p:nvSpPr>
        <p:spPr>
          <a:xfrm>
            <a:off x="0" y="6579870"/>
            <a:ext cx="3166701" cy="276999"/>
          </a:xfrm>
          <a:prstGeom prst="rect">
            <a:avLst/>
          </a:prstGeom>
          <a:noFill/>
        </p:spPr>
        <p:txBody>
          <a:bodyPr wrap="none" rtlCol="0">
            <a:spAutoFit/>
          </a:bodyPr>
          <a:lstStyle/>
          <a:p>
            <a:r>
              <a:rPr lang="en-PH" sz="1200" dirty="0"/>
              <a:t>https://mbernste.github.io/posts/dim_reduc/</a:t>
            </a:r>
          </a:p>
        </p:txBody>
      </p:sp>
    </p:spTree>
    <p:extLst>
      <p:ext uri="{BB962C8B-B14F-4D97-AF65-F5344CB8AC3E}">
        <p14:creationId xmlns:p14="http://schemas.microsoft.com/office/powerpoint/2010/main" val="3263891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27D3D70-FFB2-FD61-877D-D919DDF0E882}"/>
              </a:ext>
            </a:extLst>
          </p:cNvPr>
          <p:cNvPicPr>
            <a:picLocks noChangeAspect="1"/>
          </p:cNvPicPr>
          <p:nvPr/>
        </p:nvPicPr>
        <p:blipFill>
          <a:blip r:embed="rId2"/>
          <a:stretch>
            <a:fillRect/>
          </a:stretch>
        </p:blipFill>
        <p:spPr>
          <a:xfrm>
            <a:off x="2021840" y="215536"/>
            <a:ext cx="8300720" cy="5961427"/>
          </a:xfrm>
          <a:prstGeom prst="rect">
            <a:avLst/>
          </a:prstGeom>
        </p:spPr>
      </p:pic>
      <p:sp>
        <p:nvSpPr>
          <p:cNvPr id="7" name="TextBox 6">
            <a:extLst>
              <a:ext uri="{FF2B5EF4-FFF2-40B4-BE49-F238E27FC236}">
                <a16:creationId xmlns:a16="http://schemas.microsoft.com/office/drawing/2014/main" id="{9A1A4F8B-0BE7-862A-51E9-E927C320F499}"/>
              </a:ext>
            </a:extLst>
          </p:cNvPr>
          <p:cNvSpPr txBox="1"/>
          <p:nvPr/>
        </p:nvSpPr>
        <p:spPr>
          <a:xfrm>
            <a:off x="4138758" y="6308772"/>
            <a:ext cx="4066883" cy="461665"/>
          </a:xfrm>
          <a:prstGeom prst="rect">
            <a:avLst/>
          </a:prstGeom>
          <a:noFill/>
        </p:spPr>
        <p:txBody>
          <a:bodyPr wrap="none" rtlCol="0">
            <a:spAutoFit/>
          </a:bodyPr>
          <a:lstStyle/>
          <a:p>
            <a:r>
              <a:rPr lang="en-PH" sz="2400" dirty="0"/>
              <a:t>Predictive modeling workflow</a:t>
            </a:r>
          </a:p>
        </p:txBody>
      </p:sp>
      <p:sp>
        <p:nvSpPr>
          <p:cNvPr id="8" name="Rectangle: Rounded Corners 7">
            <a:extLst>
              <a:ext uri="{FF2B5EF4-FFF2-40B4-BE49-F238E27FC236}">
                <a16:creationId xmlns:a16="http://schemas.microsoft.com/office/drawing/2014/main" id="{2C012161-2E1C-D6B5-850D-D7D6FE5F55D6}"/>
              </a:ext>
            </a:extLst>
          </p:cNvPr>
          <p:cNvSpPr/>
          <p:nvPr/>
        </p:nvSpPr>
        <p:spPr>
          <a:xfrm>
            <a:off x="5547360" y="3576320"/>
            <a:ext cx="1584960" cy="619760"/>
          </a:xfrm>
          <a:prstGeom prst="round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9" name="Rectangle: Rounded Corners 8">
            <a:extLst>
              <a:ext uri="{FF2B5EF4-FFF2-40B4-BE49-F238E27FC236}">
                <a16:creationId xmlns:a16="http://schemas.microsoft.com/office/drawing/2014/main" id="{9A36E612-EACD-91BB-F249-35351CE69E8F}"/>
              </a:ext>
            </a:extLst>
          </p:cNvPr>
          <p:cNvSpPr/>
          <p:nvPr/>
        </p:nvSpPr>
        <p:spPr>
          <a:xfrm>
            <a:off x="2387600" y="2245360"/>
            <a:ext cx="2672080" cy="2875280"/>
          </a:xfrm>
          <a:prstGeom prst="round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10" name="TextBox 9">
            <a:extLst>
              <a:ext uri="{FF2B5EF4-FFF2-40B4-BE49-F238E27FC236}">
                <a16:creationId xmlns:a16="http://schemas.microsoft.com/office/drawing/2014/main" id="{2472F767-5466-26AC-F240-BAF3CF0A491C}"/>
              </a:ext>
            </a:extLst>
          </p:cNvPr>
          <p:cNvSpPr txBox="1"/>
          <p:nvPr/>
        </p:nvSpPr>
        <p:spPr>
          <a:xfrm>
            <a:off x="0" y="6581001"/>
            <a:ext cx="3442033" cy="276999"/>
          </a:xfrm>
          <a:prstGeom prst="rect">
            <a:avLst/>
          </a:prstGeom>
          <a:noFill/>
        </p:spPr>
        <p:txBody>
          <a:bodyPr wrap="none" rtlCol="0">
            <a:spAutoFit/>
          </a:bodyPr>
          <a:lstStyle/>
          <a:p>
            <a:r>
              <a:rPr lang="en-PH" sz="1200" dirty="0"/>
              <a:t>Raschka et. al. 2022, ML w/ </a:t>
            </a:r>
            <a:r>
              <a:rPr lang="en-PH" sz="1200" dirty="0" err="1"/>
              <a:t>pytorch</a:t>
            </a:r>
            <a:r>
              <a:rPr lang="en-PH" sz="1200" dirty="0"/>
              <a:t> &amp; scikit-learn</a:t>
            </a:r>
          </a:p>
        </p:txBody>
      </p:sp>
    </p:spTree>
    <p:extLst>
      <p:ext uri="{BB962C8B-B14F-4D97-AF65-F5344CB8AC3E}">
        <p14:creationId xmlns:p14="http://schemas.microsoft.com/office/powerpoint/2010/main" val="137769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645C4-9991-3BE8-B731-37BC1898ADA7}"/>
              </a:ext>
            </a:extLst>
          </p:cNvPr>
          <p:cNvSpPr>
            <a:spLocks noGrp="1"/>
          </p:cNvSpPr>
          <p:nvPr>
            <p:ph type="title"/>
          </p:nvPr>
        </p:nvSpPr>
        <p:spPr/>
        <p:txBody>
          <a:bodyPr/>
          <a:lstStyle/>
          <a:p>
            <a:r>
              <a:rPr lang="en-PH" dirty="0"/>
              <a:t>Feature scaling</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943BC51-F207-0868-4F60-43BD4A67EF53}"/>
                  </a:ext>
                </a:extLst>
              </p:cNvPr>
              <p:cNvSpPr>
                <a:spLocks noGrp="1"/>
              </p:cNvSpPr>
              <p:nvPr>
                <p:ph sz="half" idx="2"/>
              </p:nvPr>
            </p:nvSpPr>
            <p:spPr>
              <a:xfrm>
                <a:off x="6458281" y="1412240"/>
                <a:ext cx="5181600" cy="4764723"/>
              </a:xfrm>
            </p:spPr>
            <p:txBody>
              <a:bodyPr>
                <a:normAutofit fontScale="92500"/>
              </a:bodyPr>
              <a:lstStyle/>
              <a:p>
                <a:r>
                  <a:rPr lang="en-PH" dirty="0"/>
                  <a:t>Min-max scaling</a:t>
                </a:r>
              </a:p>
              <a:p>
                <a:endParaRPr lang="en-PH" sz="900" dirty="0"/>
              </a:p>
              <a:p>
                <a:pPr marL="0" indent="0">
                  <a:buNone/>
                </a:pPr>
                <a14:m>
                  <m:oMathPara xmlns:m="http://schemas.openxmlformats.org/officeDocument/2006/math">
                    <m:oMathParaPr>
                      <m:jc m:val="centerGroup"/>
                    </m:oMathParaPr>
                    <m:oMath xmlns:m="http://schemas.openxmlformats.org/officeDocument/2006/math">
                      <m:sSub>
                        <m:sSubPr>
                          <m:ctrlPr>
                            <a:rPr lang="en-PH"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𝑠𝑐𝑎𝑙𝑒𝑑</m:t>
                          </m:r>
                        </m:sub>
                      </m:sSub>
                      <m:r>
                        <a:rPr lang="en-PH" b="0" i="1" smtClean="0">
                          <a:latin typeface="Cambria Math" panose="02040503050406030204" pitchFamily="18" charset="0"/>
                        </a:rPr>
                        <m:t>=</m:t>
                      </m:r>
                      <m:f>
                        <m:fPr>
                          <m:ctrlPr>
                            <a:rPr lang="en-PH" b="0" i="1" smtClean="0">
                              <a:latin typeface="Cambria Math" panose="02040503050406030204" pitchFamily="18" charset="0"/>
                            </a:rPr>
                          </m:ctrlPr>
                        </m:fPr>
                        <m:num>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𝑖</m:t>
                              </m:r>
                            </m:sub>
                          </m:sSub>
                          <m:r>
                            <a:rPr lang="en-PH" b="0" i="1" smtClean="0">
                              <a:latin typeface="Cambria Math" panose="02040503050406030204" pitchFamily="18" charset="0"/>
                            </a:rPr>
                            <m:t>−</m:t>
                          </m:r>
                          <m:sSub>
                            <m:sSubPr>
                              <m:ctrlPr>
                                <a:rPr lang="en-PH" b="0" i="1" smtClean="0">
                                  <a:solidFill>
                                    <a:srgbClr val="FF0000"/>
                                  </a:solidFill>
                                  <a:latin typeface="Cambria Math" panose="02040503050406030204" pitchFamily="18" charset="0"/>
                                </a:rPr>
                              </m:ctrlPr>
                            </m:sSubPr>
                            <m:e>
                              <m:r>
                                <a:rPr lang="en-PH" b="0" i="1" smtClean="0">
                                  <a:solidFill>
                                    <a:srgbClr val="FF0000"/>
                                  </a:solidFill>
                                  <a:latin typeface="Cambria Math" panose="02040503050406030204" pitchFamily="18" charset="0"/>
                                </a:rPr>
                                <m:t>𝑋</m:t>
                              </m:r>
                            </m:e>
                            <m:sub>
                              <m:r>
                                <a:rPr lang="en-PH" b="0" i="1" smtClean="0">
                                  <a:solidFill>
                                    <a:srgbClr val="FF0000"/>
                                  </a:solidFill>
                                  <a:latin typeface="Cambria Math" panose="02040503050406030204" pitchFamily="18" charset="0"/>
                                </a:rPr>
                                <m:t>𝑚𝑖𝑛</m:t>
                              </m:r>
                            </m:sub>
                          </m:sSub>
                        </m:num>
                        <m:den>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𝑚𝑎𝑥</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𝑚𝑖𝑛</m:t>
                              </m:r>
                            </m:sub>
                          </m:sSub>
                        </m:den>
                      </m:f>
                    </m:oMath>
                  </m:oMathPara>
                </a14:m>
                <a:endParaRPr lang="en-PH" dirty="0"/>
              </a:p>
              <a:p>
                <a:pPr marL="0" indent="0">
                  <a:buNone/>
                </a:pPr>
                <a:endParaRPr lang="en-PH" sz="800" dirty="0"/>
              </a:p>
              <a:p>
                <a:r>
                  <a:rPr lang="en-PH" dirty="0"/>
                  <a:t>Standardization</a:t>
                </a:r>
              </a:p>
              <a:p>
                <a:endParaRPr lang="en-PH" sz="900" dirty="0"/>
              </a:p>
              <a:p>
                <a:pPr marL="0" indent="0">
                  <a:buNone/>
                </a:pPr>
                <a14:m>
                  <m:oMathPara xmlns:m="http://schemas.openxmlformats.org/officeDocument/2006/math">
                    <m:oMathParaPr>
                      <m:jc m:val="centerGroup"/>
                    </m:oMathParaPr>
                    <m:oMath xmlns:m="http://schemas.openxmlformats.org/officeDocument/2006/math">
                      <m:sSub>
                        <m:sSubPr>
                          <m:ctrlPr>
                            <a:rPr lang="en-PH"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𝑠𝑡𝑑</m:t>
                          </m:r>
                        </m:sub>
                      </m:sSub>
                      <m:r>
                        <a:rPr lang="en-PH" b="0" i="1" smtClean="0">
                          <a:latin typeface="Cambria Math" panose="02040503050406030204" pitchFamily="18" charset="0"/>
                        </a:rPr>
                        <m:t>=</m:t>
                      </m:r>
                      <m:f>
                        <m:fPr>
                          <m:ctrlPr>
                            <a:rPr lang="en-PH" b="0" i="1" smtClean="0">
                              <a:latin typeface="Cambria Math" panose="02040503050406030204" pitchFamily="18" charset="0"/>
                            </a:rPr>
                          </m:ctrlPr>
                        </m:fPr>
                        <m:num>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𝑖</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𝑚𝑒𝑎𝑛</m:t>
                              </m:r>
                            </m:sub>
                          </m:sSub>
                        </m:num>
                        <m:den>
                          <m:r>
                            <a:rPr lang="en-PH" b="0" i="1" smtClean="0">
                              <a:latin typeface="Cambria Math" panose="02040503050406030204" pitchFamily="18" charset="0"/>
                              <a:ea typeface="Cambria Math" panose="02040503050406030204" pitchFamily="18" charset="0"/>
                            </a:rPr>
                            <m:t>𝜎</m:t>
                          </m:r>
                        </m:den>
                      </m:f>
                    </m:oMath>
                  </m:oMathPara>
                </a14:m>
                <a:endParaRPr lang="en-PH" dirty="0"/>
              </a:p>
              <a:p>
                <a:pPr marL="0" indent="0">
                  <a:buNone/>
                </a:pPr>
                <a:endParaRPr lang="en-PH" sz="800" dirty="0"/>
              </a:p>
              <a:p>
                <a:r>
                  <a:rPr lang="en-PH" dirty="0"/>
                  <a:t>Normalization</a:t>
                </a:r>
              </a:p>
              <a:p>
                <a:endParaRPr lang="en-PH" sz="900" dirty="0"/>
              </a:p>
              <a:p>
                <a:pPr marL="0" indent="0">
                  <a:buNone/>
                </a:pPr>
                <a14:m>
                  <m:oMathPara xmlns:m="http://schemas.openxmlformats.org/officeDocument/2006/math">
                    <m:oMathParaPr>
                      <m:jc m:val="centerGroup"/>
                    </m:oMathParaPr>
                    <m:oMath xmlns:m="http://schemas.openxmlformats.org/officeDocument/2006/math">
                      <m:sSub>
                        <m:sSubPr>
                          <m:ctrlPr>
                            <a:rPr lang="en-PH"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𝑛𝑜𝑟𝑚</m:t>
                          </m:r>
                        </m:sub>
                      </m:sSub>
                      <m:r>
                        <a:rPr lang="en-PH" b="0" i="1" smtClean="0">
                          <a:latin typeface="Cambria Math" panose="02040503050406030204" pitchFamily="18" charset="0"/>
                        </a:rPr>
                        <m:t>=</m:t>
                      </m:r>
                      <m:f>
                        <m:fPr>
                          <m:ctrlPr>
                            <a:rPr lang="en-PH" b="0" i="1" smtClean="0">
                              <a:latin typeface="Cambria Math" panose="02040503050406030204" pitchFamily="18" charset="0"/>
                            </a:rPr>
                          </m:ctrlPr>
                        </m:fPr>
                        <m:num>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𝑖</m:t>
                              </m:r>
                            </m:sub>
                          </m:sSub>
                          <m:r>
                            <a:rPr lang="en-PH" b="0" i="1" smtClean="0">
                              <a:latin typeface="Cambria Math" panose="02040503050406030204" pitchFamily="18" charset="0"/>
                            </a:rPr>
                            <m:t>−</m:t>
                          </m:r>
                          <m:sSub>
                            <m:sSubPr>
                              <m:ctrlPr>
                                <a:rPr lang="en-PH" b="0" i="1" smtClean="0">
                                  <a:solidFill>
                                    <a:srgbClr val="FF0000"/>
                                  </a:solidFill>
                                  <a:latin typeface="Cambria Math" panose="02040503050406030204" pitchFamily="18" charset="0"/>
                                </a:rPr>
                              </m:ctrlPr>
                            </m:sSubPr>
                            <m:e>
                              <m:r>
                                <a:rPr lang="en-PH" b="0" i="1" smtClean="0">
                                  <a:solidFill>
                                    <a:srgbClr val="FF0000"/>
                                  </a:solidFill>
                                  <a:latin typeface="Cambria Math" panose="02040503050406030204" pitchFamily="18" charset="0"/>
                                </a:rPr>
                                <m:t>𝑋</m:t>
                              </m:r>
                            </m:e>
                            <m:sub>
                              <m:r>
                                <a:rPr lang="en-PH" b="0" i="1" smtClean="0">
                                  <a:solidFill>
                                    <a:srgbClr val="FF0000"/>
                                  </a:solidFill>
                                  <a:latin typeface="Cambria Math" panose="02040503050406030204" pitchFamily="18" charset="0"/>
                                </a:rPr>
                                <m:t>𝑚𝑒𝑎𝑛</m:t>
                              </m:r>
                            </m:sub>
                          </m:sSub>
                        </m:num>
                        <m:den>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𝑚𝑎𝑥</m:t>
                              </m:r>
                            </m:sub>
                          </m:sSub>
                          <m:r>
                            <a:rPr lang="en-PH" b="0" i="1" smtClean="0">
                              <a:latin typeface="Cambria Math" panose="02040503050406030204" pitchFamily="18" charset="0"/>
                            </a:rPr>
                            <m:t>−</m:t>
                          </m:r>
                          <m:sSub>
                            <m:sSubPr>
                              <m:ctrlPr>
                                <a:rPr lang="en-PH" b="0" i="1" smtClean="0">
                                  <a:latin typeface="Cambria Math" panose="02040503050406030204" pitchFamily="18" charset="0"/>
                                </a:rPr>
                              </m:ctrlPr>
                            </m:sSubPr>
                            <m:e>
                              <m:r>
                                <a:rPr lang="en-PH" b="0" i="1" smtClean="0">
                                  <a:latin typeface="Cambria Math" panose="02040503050406030204" pitchFamily="18" charset="0"/>
                                </a:rPr>
                                <m:t>𝑋</m:t>
                              </m:r>
                            </m:e>
                            <m:sub>
                              <m:r>
                                <a:rPr lang="en-PH" b="0" i="1" smtClean="0">
                                  <a:latin typeface="Cambria Math" panose="02040503050406030204" pitchFamily="18" charset="0"/>
                                </a:rPr>
                                <m:t>𝑚𝑖𝑛</m:t>
                              </m:r>
                            </m:sub>
                          </m:sSub>
                        </m:den>
                      </m:f>
                    </m:oMath>
                  </m:oMathPara>
                </a14:m>
                <a:endParaRPr lang="en-PH" dirty="0"/>
              </a:p>
            </p:txBody>
          </p:sp>
        </mc:Choice>
        <mc:Fallback>
          <p:sp>
            <p:nvSpPr>
              <p:cNvPr id="4" name="Content Placeholder 3">
                <a:extLst>
                  <a:ext uri="{FF2B5EF4-FFF2-40B4-BE49-F238E27FC236}">
                    <a16:creationId xmlns:a16="http://schemas.microsoft.com/office/drawing/2014/main" id="{0943BC51-F207-0868-4F60-43BD4A67EF53}"/>
                  </a:ext>
                </a:extLst>
              </p:cNvPr>
              <p:cNvSpPr>
                <a:spLocks noGrp="1" noRot="1" noChangeAspect="1" noMove="1" noResize="1" noEditPoints="1" noAdjustHandles="1" noChangeArrowheads="1" noChangeShapeType="1" noTextEdit="1"/>
              </p:cNvSpPr>
              <p:nvPr>
                <p:ph sz="half" idx="2"/>
              </p:nvPr>
            </p:nvSpPr>
            <p:spPr>
              <a:xfrm>
                <a:off x="6458281" y="1412240"/>
                <a:ext cx="5181600" cy="4764723"/>
              </a:xfrm>
              <a:blipFill>
                <a:blip r:embed="rId2"/>
                <a:stretch>
                  <a:fillRect l="-1765" t="-2049"/>
                </a:stretch>
              </a:blipFill>
            </p:spPr>
            <p:txBody>
              <a:bodyPr/>
              <a:lstStyle/>
              <a:p>
                <a:r>
                  <a:rPr lang="en-PH">
                    <a:noFill/>
                  </a:rPr>
                  <a:t> </a:t>
                </a:r>
              </a:p>
            </p:txBody>
          </p:sp>
        </mc:Fallback>
      </mc:AlternateContent>
      <p:pic>
        <p:nvPicPr>
          <p:cNvPr id="17410" name="Picture 2" descr="Screen-Shot-2021-07-02-at-8.36.42-AM">
            <a:extLst>
              <a:ext uri="{FF2B5EF4-FFF2-40B4-BE49-F238E27FC236}">
                <a16:creationId xmlns:a16="http://schemas.microsoft.com/office/drawing/2014/main" id="{AA099072-026A-FB0E-3FE1-C4F0277E4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19" y="1719104"/>
            <a:ext cx="5914721" cy="41509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1E9516F-CC9F-5454-A664-2AB50D69E6EE}"/>
              </a:ext>
            </a:extLst>
          </p:cNvPr>
          <p:cNvSpPr txBox="1"/>
          <p:nvPr/>
        </p:nvSpPr>
        <p:spPr>
          <a:xfrm>
            <a:off x="0" y="6571476"/>
            <a:ext cx="3250377" cy="276999"/>
          </a:xfrm>
          <a:prstGeom prst="rect">
            <a:avLst/>
          </a:prstGeom>
          <a:noFill/>
        </p:spPr>
        <p:txBody>
          <a:bodyPr wrap="none" rtlCol="0">
            <a:spAutoFit/>
          </a:bodyPr>
          <a:lstStyle/>
          <a:p>
            <a:r>
              <a:rPr lang="en-PH" sz="1200" dirty="0"/>
              <a:t>https://thaddeus-segura.com/feature-scaling/</a:t>
            </a:r>
          </a:p>
        </p:txBody>
      </p:sp>
      <p:sp>
        <p:nvSpPr>
          <p:cNvPr id="3" name="Rectangle 2">
            <a:extLst>
              <a:ext uri="{FF2B5EF4-FFF2-40B4-BE49-F238E27FC236}">
                <a16:creationId xmlns:a16="http://schemas.microsoft.com/office/drawing/2014/main" id="{96BBA25E-CE24-BD99-FA02-89EC5C50002E}"/>
              </a:ext>
            </a:extLst>
          </p:cNvPr>
          <p:cNvSpPr/>
          <p:nvPr/>
        </p:nvSpPr>
        <p:spPr>
          <a:xfrm>
            <a:off x="3752375" y="3278104"/>
            <a:ext cx="1662905" cy="30179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PH" b="1" dirty="0">
                <a:solidFill>
                  <a:srgbClr val="FF0000"/>
                </a:solidFill>
              </a:rPr>
              <a:t>?</a:t>
            </a:r>
          </a:p>
        </p:txBody>
      </p:sp>
      <p:sp>
        <p:nvSpPr>
          <p:cNvPr id="6" name="Rectangle 5">
            <a:extLst>
              <a:ext uri="{FF2B5EF4-FFF2-40B4-BE49-F238E27FC236}">
                <a16:creationId xmlns:a16="http://schemas.microsoft.com/office/drawing/2014/main" id="{99298487-A857-7CDB-7219-0659BED24E50}"/>
              </a:ext>
            </a:extLst>
          </p:cNvPr>
          <p:cNvSpPr/>
          <p:nvPr/>
        </p:nvSpPr>
        <p:spPr>
          <a:xfrm>
            <a:off x="3752375" y="4700504"/>
            <a:ext cx="1662905" cy="30179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PH" b="1" dirty="0">
                <a:solidFill>
                  <a:srgbClr val="FF0000"/>
                </a:solidFill>
              </a:rPr>
              <a:t>?</a:t>
            </a:r>
          </a:p>
        </p:txBody>
      </p:sp>
    </p:spTree>
    <p:extLst>
      <p:ext uri="{BB962C8B-B14F-4D97-AF65-F5344CB8AC3E}">
        <p14:creationId xmlns:p14="http://schemas.microsoft.com/office/powerpoint/2010/main" val="899872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251A-715C-F18B-C17A-CBC23DA26B47}"/>
              </a:ext>
            </a:extLst>
          </p:cNvPr>
          <p:cNvSpPr>
            <a:spLocks noGrp="1"/>
          </p:cNvSpPr>
          <p:nvPr>
            <p:ph type="title"/>
          </p:nvPr>
        </p:nvSpPr>
        <p:spPr/>
        <p:txBody>
          <a:bodyPr/>
          <a:lstStyle/>
          <a:p>
            <a:r>
              <a:rPr lang="en-PH" dirty="0"/>
              <a:t>Hyperparameter optimization</a:t>
            </a:r>
          </a:p>
        </p:txBody>
      </p:sp>
      <p:pic>
        <p:nvPicPr>
          <p:cNvPr id="16386" name="Picture 2">
            <a:extLst>
              <a:ext uri="{FF2B5EF4-FFF2-40B4-BE49-F238E27FC236}">
                <a16:creationId xmlns:a16="http://schemas.microsoft.com/office/drawing/2014/main" id="{99A8C149-B4E8-E466-4CD2-91AEA138BA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593" y="1690688"/>
            <a:ext cx="11582973" cy="409008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25C19DE1-A006-7A3E-16E2-842CE4D73FDB}"/>
              </a:ext>
            </a:extLst>
          </p:cNvPr>
          <p:cNvCxnSpPr>
            <a:cxnSpLocks/>
          </p:cNvCxnSpPr>
          <p:nvPr/>
        </p:nvCxnSpPr>
        <p:spPr>
          <a:xfrm>
            <a:off x="1468120" y="2915920"/>
            <a:ext cx="187452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60A36614-A4CA-1B25-7B6E-5F2A6567CAE8}"/>
              </a:ext>
            </a:extLst>
          </p:cNvPr>
          <p:cNvCxnSpPr>
            <a:cxnSpLocks/>
          </p:cNvCxnSpPr>
          <p:nvPr/>
        </p:nvCxnSpPr>
        <p:spPr>
          <a:xfrm flipH="1">
            <a:off x="1468120" y="2998789"/>
            <a:ext cx="1874520" cy="6181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8647772A-5B98-9D05-460E-8A2FEC3106E5}"/>
              </a:ext>
            </a:extLst>
          </p:cNvPr>
          <p:cNvCxnSpPr>
            <a:cxnSpLocks/>
          </p:cNvCxnSpPr>
          <p:nvPr/>
        </p:nvCxnSpPr>
        <p:spPr>
          <a:xfrm>
            <a:off x="1468120" y="3616960"/>
            <a:ext cx="187452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9518F0D-F6D1-A2CD-0B8D-BD6FD008CE2E}"/>
              </a:ext>
            </a:extLst>
          </p:cNvPr>
          <p:cNvCxnSpPr>
            <a:cxnSpLocks/>
          </p:cNvCxnSpPr>
          <p:nvPr/>
        </p:nvCxnSpPr>
        <p:spPr>
          <a:xfrm flipH="1">
            <a:off x="1468120" y="3670482"/>
            <a:ext cx="1874520" cy="6181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1AFA024C-D982-44E4-8C5A-11B49A038BF6}"/>
              </a:ext>
            </a:extLst>
          </p:cNvPr>
          <p:cNvCxnSpPr>
            <a:cxnSpLocks/>
          </p:cNvCxnSpPr>
          <p:nvPr/>
        </p:nvCxnSpPr>
        <p:spPr>
          <a:xfrm>
            <a:off x="1468120" y="4298813"/>
            <a:ext cx="187452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ED1B12CA-5F57-10C7-59A4-1D538E5EF523}"/>
              </a:ext>
            </a:extLst>
          </p:cNvPr>
          <p:cNvCxnSpPr>
            <a:cxnSpLocks/>
          </p:cNvCxnSpPr>
          <p:nvPr/>
        </p:nvCxnSpPr>
        <p:spPr>
          <a:xfrm flipH="1">
            <a:off x="1468120" y="4342174"/>
            <a:ext cx="1874520" cy="61817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472DD9DA-E6FA-6CBF-A70D-47D2EEDF35AC}"/>
              </a:ext>
            </a:extLst>
          </p:cNvPr>
          <p:cNvCxnSpPr>
            <a:cxnSpLocks/>
          </p:cNvCxnSpPr>
          <p:nvPr/>
        </p:nvCxnSpPr>
        <p:spPr>
          <a:xfrm>
            <a:off x="1468120" y="4971638"/>
            <a:ext cx="187452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7388E80-95DF-4413-2D06-6BC034DA3D17}"/>
              </a:ext>
            </a:extLst>
          </p:cNvPr>
          <p:cNvCxnSpPr>
            <a:cxnSpLocks/>
          </p:cNvCxnSpPr>
          <p:nvPr/>
        </p:nvCxnSpPr>
        <p:spPr>
          <a:xfrm flipV="1">
            <a:off x="5720080" y="3088640"/>
            <a:ext cx="294640" cy="9477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7735AFB-33CD-5EDE-FC6B-1EFF511E8FD9}"/>
              </a:ext>
            </a:extLst>
          </p:cNvPr>
          <p:cNvCxnSpPr/>
          <p:nvPr/>
        </p:nvCxnSpPr>
        <p:spPr>
          <a:xfrm>
            <a:off x="6096000" y="3088640"/>
            <a:ext cx="1168400" cy="16764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8091B87D-5DDD-9AE8-B19A-E9CB33BB8E39}"/>
              </a:ext>
            </a:extLst>
          </p:cNvPr>
          <p:cNvCxnSpPr/>
          <p:nvPr/>
        </p:nvCxnSpPr>
        <p:spPr>
          <a:xfrm flipV="1">
            <a:off x="7345680" y="2834640"/>
            <a:ext cx="0" cy="19304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27F52D99-6A20-1A05-E899-77AAB20081B7}"/>
              </a:ext>
            </a:extLst>
          </p:cNvPr>
          <p:cNvCxnSpPr>
            <a:cxnSpLocks/>
          </p:cNvCxnSpPr>
          <p:nvPr/>
        </p:nvCxnSpPr>
        <p:spPr>
          <a:xfrm flipH="1">
            <a:off x="7081520" y="2834640"/>
            <a:ext cx="182880" cy="20523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D6B3202-4369-F99C-3775-A090AAAFE37D}"/>
              </a:ext>
            </a:extLst>
          </p:cNvPr>
          <p:cNvCxnSpPr>
            <a:cxnSpLocks/>
          </p:cNvCxnSpPr>
          <p:nvPr/>
        </p:nvCxnSpPr>
        <p:spPr>
          <a:xfrm flipH="1" flipV="1">
            <a:off x="5943600" y="3926840"/>
            <a:ext cx="1056640" cy="9601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D30C1506-3BD0-2D58-361D-C4730D4DE16B}"/>
              </a:ext>
            </a:extLst>
          </p:cNvPr>
          <p:cNvCxnSpPr/>
          <p:nvPr/>
        </p:nvCxnSpPr>
        <p:spPr>
          <a:xfrm flipV="1">
            <a:off x="5943600" y="3535680"/>
            <a:ext cx="873760" cy="26416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9751BAF5-C142-293C-DA83-58EAC8BE7858}"/>
              </a:ext>
            </a:extLst>
          </p:cNvPr>
          <p:cNvCxnSpPr>
            <a:cxnSpLocks/>
          </p:cNvCxnSpPr>
          <p:nvPr/>
        </p:nvCxnSpPr>
        <p:spPr>
          <a:xfrm flipV="1">
            <a:off x="6969760" y="3429000"/>
            <a:ext cx="111760" cy="254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F50FDE73-208A-F130-CC87-CB2393722815}"/>
              </a:ext>
            </a:extLst>
          </p:cNvPr>
          <p:cNvCxnSpPr/>
          <p:nvPr/>
        </p:nvCxnSpPr>
        <p:spPr>
          <a:xfrm flipH="1">
            <a:off x="5476240" y="3441700"/>
            <a:ext cx="1605280" cy="84695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42059E98-924B-0522-6AC9-339CF64A22C8}"/>
              </a:ext>
            </a:extLst>
          </p:cNvPr>
          <p:cNvCxnSpPr/>
          <p:nvPr/>
        </p:nvCxnSpPr>
        <p:spPr>
          <a:xfrm>
            <a:off x="5476240" y="4342174"/>
            <a:ext cx="1203960" cy="15870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534E797A-558B-F957-63EA-928E812287AF}"/>
              </a:ext>
            </a:extLst>
          </p:cNvPr>
          <p:cNvCxnSpPr>
            <a:cxnSpLocks/>
          </p:cNvCxnSpPr>
          <p:nvPr/>
        </p:nvCxnSpPr>
        <p:spPr>
          <a:xfrm flipV="1">
            <a:off x="6817360" y="4121014"/>
            <a:ext cx="182880" cy="28588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838121B0-5CAF-BA9E-E01C-2E4D88AA23D6}"/>
              </a:ext>
            </a:extLst>
          </p:cNvPr>
          <p:cNvCxnSpPr/>
          <p:nvPr/>
        </p:nvCxnSpPr>
        <p:spPr>
          <a:xfrm>
            <a:off x="7081520" y="4121014"/>
            <a:ext cx="335280" cy="1429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1312A756-65A4-1F1A-683E-2901EB734B46}"/>
              </a:ext>
            </a:extLst>
          </p:cNvPr>
          <p:cNvCxnSpPr/>
          <p:nvPr/>
        </p:nvCxnSpPr>
        <p:spPr>
          <a:xfrm flipH="1" flipV="1">
            <a:off x="6078220" y="4192485"/>
            <a:ext cx="1338580" cy="10632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14969AC-D11E-D773-4A9E-75B013BDBB22}"/>
              </a:ext>
            </a:extLst>
          </p:cNvPr>
          <p:cNvCxnSpPr/>
          <p:nvPr/>
        </p:nvCxnSpPr>
        <p:spPr>
          <a:xfrm>
            <a:off x="6014720" y="4263957"/>
            <a:ext cx="314960" cy="707681"/>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685DAC30-4A59-FCD5-5A09-3898AB4729AE}"/>
              </a:ext>
            </a:extLst>
          </p:cNvPr>
          <p:cNvCxnSpPr>
            <a:cxnSpLocks/>
          </p:cNvCxnSpPr>
          <p:nvPr/>
        </p:nvCxnSpPr>
        <p:spPr>
          <a:xfrm flipH="1" flipV="1">
            <a:off x="5943600" y="2834640"/>
            <a:ext cx="386080" cy="212570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3A213BC-B089-EC02-AE07-25FD6C193AF3}"/>
              </a:ext>
            </a:extLst>
          </p:cNvPr>
          <p:cNvCxnSpPr/>
          <p:nvPr/>
        </p:nvCxnSpPr>
        <p:spPr>
          <a:xfrm flipV="1">
            <a:off x="9763760" y="3088640"/>
            <a:ext cx="254000" cy="9477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CC94FFD-5950-E8C7-FA48-C59C974D38EF}"/>
              </a:ext>
            </a:extLst>
          </p:cNvPr>
          <p:cNvCxnSpPr>
            <a:cxnSpLocks/>
          </p:cNvCxnSpPr>
          <p:nvPr/>
        </p:nvCxnSpPr>
        <p:spPr>
          <a:xfrm>
            <a:off x="10165367" y="3136028"/>
            <a:ext cx="207993" cy="20573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95" name="Straight Arrow Connector 16394">
            <a:extLst>
              <a:ext uri="{FF2B5EF4-FFF2-40B4-BE49-F238E27FC236}">
                <a16:creationId xmlns:a16="http://schemas.microsoft.com/office/drawing/2014/main" id="{E05B761C-768E-E891-01F9-F889449EFF73}"/>
              </a:ext>
            </a:extLst>
          </p:cNvPr>
          <p:cNvCxnSpPr/>
          <p:nvPr/>
        </p:nvCxnSpPr>
        <p:spPr>
          <a:xfrm>
            <a:off x="10444480" y="3535680"/>
            <a:ext cx="142240" cy="443887"/>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97" name="Straight Arrow Connector 16396">
            <a:extLst>
              <a:ext uri="{FF2B5EF4-FFF2-40B4-BE49-F238E27FC236}">
                <a16:creationId xmlns:a16="http://schemas.microsoft.com/office/drawing/2014/main" id="{D3247A4F-ADD8-23ED-6E3D-5FD25210E1ED}"/>
              </a:ext>
            </a:extLst>
          </p:cNvPr>
          <p:cNvCxnSpPr/>
          <p:nvPr/>
        </p:nvCxnSpPr>
        <p:spPr>
          <a:xfrm>
            <a:off x="10688320" y="4121014"/>
            <a:ext cx="665480"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399" name="Straight Arrow Connector 16398">
            <a:extLst>
              <a:ext uri="{FF2B5EF4-FFF2-40B4-BE49-F238E27FC236}">
                <a16:creationId xmlns:a16="http://schemas.microsoft.com/office/drawing/2014/main" id="{68298ACE-CA95-298A-3B08-65CBBC32FC42}"/>
              </a:ext>
            </a:extLst>
          </p:cNvPr>
          <p:cNvCxnSpPr/>
          <p:nvPr/>
        </p:nvCxnSpPr>
        <p:spPr>
          <a:xfrm flipH="1" flipV="1">
            <a:off x="10201357" y="3684927"/>
            <a:ext cx="1188433" cy="38528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1" name="Straight Arrow Connector 16400">
            <a:extLst>
              <a:ext uri="{FF2B5EF4-FFF2-40B4-BE49-F238E27FC236}">
                <a16:creationId xmlns:a16="http://schemas.microsoft.com/office/drawing/2014/main" id="{27E932AD-08A4-4982-7476-CD25C1ECC023}"/>
              </a:ext>
            </a:extLst>
          </p:cNvPr>
          <p:cNvCxnSpPr/>
          <p:nvPr/>
        </p:nvCxnSpPr>
        <p:spPr>
          <a:xfrm flipV="1">
            <a:off x="10165367" y="3088640"/>
            <a:ext cx="949673" cy="5283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3" name="Straight Arrow Connector 16402">
            <a:extLst>
              <a:ext uri="{FF2B5EF4-FFF2-40B4-BE49-F238E27FC236}">
                <a16:creationId xmlns:a16="http://schemas.microsoft.com/office/drawing/2014/main" id="{D9D52E63-CBF4-B9E7-7A40-49B5E78716CC}"/>
              </a:ext>
            </a:extLst>
          </p:cNvPr>
          <p:cNvCxnSpPr/>
          <p:nvPr/>
        </p:nvCxnSpPr>
        <p:spPr>
          <a:xfrm>
            <a:off x="11206480" y="3136028"/>
            <a:ext cx="147320" cy="21677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5" name="Straight Arrow Connector 16404">
            <a:extLst>
              <a:ext uri="{FF2B5EF4-FFF2-40B4-BE49-F238E27FC236}">
                <a16:creationId xmlns:a16="http://schemas.microsoft.com/office/drawing/2014/main" id="{9C99C78D-A021-DC8D-FC86-E2A48513BA8D}"/>
              </a:ext>
            </a:extLst>
          </p:cNvPr>
          <p:cNvCxnSpPr/>
          <p:nvPr/>
        </p:nvCxnSpPr>
        <p:spPr>
          <a:xfrm flipH="1">
            <a:off x="11353800" y="3535680"/>
            <a:ext cx="35990" cy="2219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7" name="Straight Arrow Connector 16406">
            <a:extLst>
              <a:ext uri="{FF2B5EF4-FFF2-40B4-BE49-F238E27FC236}">
                <a16:creationId xmlns:a16="http://schemas.microsoft.com/office/drawing/2014/main" id="{1B7E7F89-30AD-6D55-D935-89B6E8F86631}"/>
              </a:ext>
            </a:extLst>
          </p:cNvPr>
          <p:cNvCxnSpPr/>
          <p:nvPr/>
        </p:nvCxnSpPr>
        <p:spPr>
          <a:xfrm flipH="1" flipV="1">
            <a:off x="10795573" y="3352800"/>
            <a:ext cx="410907" cy="44704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09" name="Straight Arrow Connector 16408">
            <a:extLst>
              <a:ext uri="{FF2B5EF4-FFF2-40B4-BE49-F238E27FC236}">
                <a16:creationId xmlns:a16="http://schemas.microsoft.com/office/drawing/2014/main" id="{E081BD57-9FC3-9BAB-2AB2-48993E5E6735}"/>
              </a:ext>
            </a:extLst>
          </p:cNvPr>
          <p:cNvCxnSpPr/>
          <p:nvPr/>
        </p:nvCxnSpPr>
        <p:spPr>
          <a:xfrm>
            <a:off x="10795573" y="3307874"/>
            <a:ext cx="225487" cy="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1" name="Straight Arrow Connector 16410">
            <a:extLst>
              <a:ext uri="{FF2B5EF4-FFF2-40B4-BE49-F238E27FC236}">
                <a16:creationId xmlns:a16="http://schemas.microsoft.com/office/drawing/2014/main" id="{6269B19C-0C1D-970A-F372-8A87DA0CFB4F}"/>
              </a:ext>
            </a:extLst>
          </p:cNvPr>
          <p:cNvCxnSpPr/>
          <p:nvPr/>
        </p:nvCxnSpPr>
        <p:spPr>
          <a:xfrm flipH="1">
            <a:off x="10688320" y="3307874"/>
            <a:ext cx="312706" cy="133826"/>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3" name="Straight Arrow Connector 16412">
            <a:extLst>
              <a:ext uri="{FF2B5EF4-FFF2-40B4-BE49-F238E27FC236}">
                <a16:creationId xmlns:a16="http://schemas.microsoft.com/office/drawing/2014/main" id="{98057239-5560-E709-ECC1-55D32B846100}"/>
              </a:ext>
            </a:extLst>
          </p:cNvPr>
          <p:cNvCxnSpPr/>
          <p:nvPr/>
        </p:nvCxnSpPr>
        <p:spPr>
          <a:xfrm>
            <a:off x="10688320" y="3454400"/>
            <a:ext cx="426720" cy="1219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5" name="Straight Arrow Connector 16414">
            <a:extLst>
              <a:ext uri="{FF2B5EF4-FFF2-40B4-BE49-F238E27FC236}">
                <a16:creationId xmlns:a16="http://schemas.microsoft.com/office/drawing/2014/main" id="{94A8355E-52C4-9C2C-0ECF-C257DCE5D1A5}"/>
              </a:ext>
            </a:extLst>
          </p:cNvPr>
          <p:cNvCxnSpPr/>
          <p:nvPr/>
        </p:nvCxnSpPr>
        <p:spPr>
          <a:xfrm flipH="1" flipV="1">
            <a:off x="11115040" y="3454400"/>
            <a:ext cx="91440" cy="1016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7" name="Straight Arrow Connector 16416">
            <a:extLst>
              <a:ext uri="{FF2B5EF4-FFF2-40B4-BE49-F238E27FC236}">
                <a16:creationId xmlns:a16="http://schemas.microsoft.com/office/drawing/2014/main" id="{589458E4-4BB5-C1A5-5BD5-5CB2B849293E}"/>
              </a:ext>
            </a:extLst>
          </p:cNvPr>
          <p:cNvCxnSpPr/>
          <p:nvPr/>
        </p:nvCxnSpPr>
        <p:spPr>
          <a:xfrm flipH="1">
            <a:off x="10844673" y="3454400"/>
            <a:ext cx="156353" cy="6096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419" name="Straight Arrow Connector 16418">
            <a:extLst>
              <a:ext uri="{FF2B5EF4-FFF2-40B4-BE49-F238E27FC236}">
                <a16:creationId xmlns:a16="http://schemas.microsoft.com/office/drawing/2014/main" id="{2FFBF0D8-BB12-9971-736A-DC6DB94821F9}"/>
              </a:ext>
            </a:extLst>
          </p:cNvPr>
          <p:cNvCxnSpPr/>
          <p:nvPr/>
        </p:nvCxnSpPr>
        <p:spPr>
          <a:xfrm>
            <a:off x="10844673" y="3616960"/>
            <a:ext cx="156353" cy="5080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6420" name="TextBox 16419">
            <a:extLst>
              <a:ext uri="{FF2B5EF4-FFF2-40B4-BE49-F238E27FC236}">
                <a16:creationId xmlns:a16="http://schemas.microsoft.com/office/drawing/2014/main" id="{15D53FCA-0E97-959D-B88E-D59497F76A69}"/>
              </a:ext>
            </a:extLst>
          </p:cNvPr>
          <p:cNvSpPr txBox="1"/>
          <p:nvPr/>
        </p:nvSpPr>
        <p:spPr>
          <a:xfrm>
            <a:off x="0" y="6556692"/>
            <a:ext cx="8900257" cy="276999"/>
          </a:xfrm>
          <a:prstGeom prst="rect">
            <a:avLst/>
          </a:prstGeom>
          <a:noFill/>
        </p:spPr>
        <p:txBody>
          <a:bodyPr wrap="none" rtlCol="0">
            <a:spAutoFit/>
          </a:bodyPr>
          <a:lstStyle/>
          <a:p>
            <a:r>
              <a:rPr lang="en-PH" sz="1200" dirty="0"/>
              <a:t>https://pub.towardsai.net/optimizing-machine-learning-models-a-deep-dive-into-hyperparameter-tuning-techniques-3cf90771508f</a:t>
            </a:r>
          </a:p>
        </p:txBody>
      </p:sp>
      <p:cxnSp>
        <p:nvCxnSpPr>
          <p:cNvPr id="4" name="Straight Arrow Connector 3">
            <a:extLst>
              <a:ext uri="{FF2B5EF4-FFF2-40B4-BE49-F238E27FC236}">
                <a16:creationId xmlns:a16="http://schemas.microsoft.com/office/drawing/2014/main" id="{4E9F3831-FE6E-E278-2791-1587F7C0AA9A}"/>
              </a:ext>
            </a:extLst>
          </p:cNvPr>
          <p:cNvCxnSpPr>
            <a:cxnSpLocks/>
          </p:cNvCxnSpPr>
          <p:nvPr/>
        </p:nvCxnSpPr>
        <p:spPr>
          <a:xfrm flipH="1">
            <a:off x="5821680" y="2875280"/>
            <a:ext cx="121920" cy="1798320"/>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80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639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639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639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6401"/>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640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640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64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F803-B347-AF33-9CEC-89D5A30A5B16}"/>
              </a:ext>
            </a:extLst>
          </p:cNvPr>
          <p:cNvSpPr>
            <a:spLocks noGrp="1"/>
          </p:cNvSpPr>
          <p:nvPr>
            <p:ph type="title"/>
          </p:nvPr>
        </p:nvSpPr>
        <p:spPr>
          <a:xfrm>
            <a:off x="838200" y="365125"/>
            <a:ext cx="10515600" cy="823595"/>
          </a:xfrm>
        </p:spPr>
        <p:txBody>
          <a:bodyPr/>
          <a:lstStyle/>
          <a:p>
            <a:r>
              <a:rPr lang="en-PH" dirty="0"/>
              <a:t>Cross-validation</a:t>
            </a:r>
          </a:p>
        </p:txBody>
      </p:sp>
      <p:pic>
        <p:nvPicPr>
          <p:cNvPr id="18434" name="Picture 2" descr="4: Hold-out y K-fold cross-validation [5]">
            <a:extLst>
              <a:ext uri="{FF2B5EF4-FFF2-40B4-BE49-F238E27FC236}">
                <a16:creationId xmlns:a16="http://schemas.microsoft.com/office/drawing/2014/main" id="{7036F2C1-9E16-0D69-C732-E34F8EDAB7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5197" y="1237758"/>
            <a:ext cx="7761605" cy="2501976"/>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9B86F750-AEF2-0EC9-FF3D-03649A2BC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4" t="26198" r="5648" b="22814"/>
          <a:stretch/>
        </p:blipFill>
        <p:spPr bwMode="auto">
          <a:xfrm>
            <a:off x="2199582" y="3788773"/>
            <a:ext cx="6746702" cy="27231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F192110-DE8B-0E99-0B38-24D44571DF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648" t="88215" r="5648"/>
          <a:stretch/>
        </p:blipFill>
        <p:spPr bwMode="auto">
          <a:xfrm>
            <a:off x="8946284" y="5831840"/>
            <a:ext cx="1808942" cy="6948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BA3393A-4B71-D926-40C3-5DA1F02D5C01}"/>
              </a:ext>
            </a:extLst>
          </p:cNvPr>
          <p:cNvSpPr txBox="1"/>
          <p:nvPr/>
        </p:nvSpPr>
        <p:spPr>
          <a:xfrm>
            <a:off x="0" y="6581001"/>
            <a:ext cx="3319435" cy="276999"/>
          </a:xfrm>
          <a:prstGeom prst="rect">
            <a:avLst/>
          </a:prstGeom>
          <a:noFill/>
        </p:spPr>
        <p:txBody>
          <a:bodyPr wrap="none" rtlCol="0">
            <a:spAutoFit/>
          </a:bodyPr>
          <a:lstStyle/>
          <a:p>
            <a:r>
              <a:rPr lang="en-PH" sz="1200" dirty="0"/>
              <a:t>http://dx.doi.org/10.13140/RG.2.2.16776.26885</a:t>
            </a:r>
          </a:p>
        </p:txBody>
      </p:sp>
      <p:sp>
        <p:nvSpPr>
          <p:cNvPr id="7" name="TextBox 6">
            <a:extLst>
              <a:ext uri="{FF2B5EF4-FFF2-40B4-BE49-F238E27FC236}">
                <a16:creationId xmlns:a16="http://schemas.microsoft.com/office/drawing/2014/main" id="{71CF35C6-AF64-1B51-6995-8E71ADECE3C6}"/>
              </a:ext>
            </a:extLst>
          </p:cNvPr>
          <p:cNvSpPr txBox="1"/>
          <p:nvPr/>
        </p:nvSpPr>
        <p:spPr>
          <a:xfrm>
            <a:off x="7297583" y="6565979"/>
            <a:ext cx="4894417" cy="276999"/>
          </a:xfrm>
          <a:prstGeom prst="rect">
            <a:avLst/>
          </a:prstGeom>
          <a:noFill/>
        </p:spPr>
        <p:txBody>
          <a:bodyPr wrap="none" rtlCol="0">
            <a:spAutoFit/>
          </a:bodyPr>
          <a:lstStyle/>
          <a:p>
            <a:r>
              <a:rPr lang="en-PH" sz="1200" dirty="0"/>
              <a:t>https://medium.com/@ompramod9921/cross-validation-623620ff84c2</a:t>
            </a:r>
          </a:p>
        </p:txBody>
      </p:sp>
      <p:sp>
        <p:nvSpPr>
          <p:cNvPr id="3" name="TextBox 2">
            <a:extLst>
              <a:ext uri="{FF2B5EF4-FFF2-40B4-BE49-F238E27FC236}">
                <a16:creationId xmlns:a16="http://schemas.microsoft.com/office/drawing/2014/main" id="{CEB1A6B3-2D43-E145-5AAD-56C2BE9B7BDF}"/>
              </a:ext>
            </a:extLst>
          </p:cNvPr>
          <p:cNvSpPr txBox="1"/>
          <p:nvPr/>
        </p:nvSpPr>
        <p:spPr>
          <a:xfrm>
            <a:off x="2527069" y="3429000"/>
            <a:ext cx="3688254" cy="400110"/>
          </a:xfrm>
          <a:prstGeom prst="rect">
            <a:avLst/>
          </a:prstGeom>
          <a:noFill/>
        </p:spPr>
        <p:txBody>
          <a:bodyPr wrap="none" rtlCol="0">
            <a:spAutoFit/>
          </a:bodyPr>
          <a:lstStyle/>
          <a:p>
            <a:r>
              <a:rPr lang="en-PH" sz="2000" dirty="0"/>
              <a:t>Stratified K-fold cross validation</a:t>
            </a:r>
          </a:p>
        </p:txBody>
      </p:sp>
    </p:spTree>
    <p:extLst>
      <p:ext uri="{BB962C8B-B14F-4D97-AF65-F5344CB8AC3E}">
        <p14:creationId xmlns:p14="http://schemas.microsoft.com/office/powerpoint/2010/main" val="2714243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ositive and negative&#10;&#10;Description automatically generated">
            <a:extLst>
              <a:ext uri="{FF2B5EF4-FFF2-40B4-BE49-F238E27FC236}">
                <a16:creationId xmlns:a16="http://schemas.microsoft.com/office/drawing/2014/main" id="{01E3C587-202C-C5C9-4CFD-DE0FC9F26C88}"/>
              </a:ext>
            </a:extLst>
          </p:cNvPr>
          <p:cNvPicPr>
            <a:picLocks noChangeAspect="1"/>
          </p:cNvPicPr>
          <p:nvPr/>
        </p:nvPicPr>
        <p:blipFill rotWithShape="1">
          <a:blip r:embed="rId2">
            <a:extLst>
              <a:ext uri="{28A0092B-C50C-407E-A947-70E740481C1C}">
                <a14:useLocalDpi xmlns:a14="http://schemas.microsoft.com/office/drawing/2010/main" val="0"/>
              </a:ext>
            </a:extLst>
          </a:blip>
          <a:srcRect l="1879" t="14610" r="71212" b="11104"/>
          <a:stretch/>
        </p:blipFill>
        <p:spPr>
          <a:xfrm>
            <a:off x="838200" y="1287368"/>
            <a:ext cx="2736273" cy="5287659"/>
          </a:xfrm>
          <a:prstGeom prst="rect">
            <a:avLst/>
          </a:prstGeom>
        </p:spPr>
      </p:pic>
      <p:sp>
        <p:nvSpPr>
          <p:cNvPr id="2" name="Title 1">
            <a:extLst>
              <a:ext uri="{FF2B5EF4-FFF2-40B4-BE49-F238E27FC236}">
                <a16:creationId xmlns:a16="http://schemas.microsoft.com/office/drawing/2014/main" id="{A6C9AFA6-F1B4-C0AD-EC00-A659E4D4261C}"/>
              </a:ext>
            </a:extLst>
          </p:cNvPr>
          <p:cNvSpPr>
            <a:spLocks noGrp="1"/>
          </p:cNvSpPr>
          <p:nvPr>
            <p:ph type="title"/>
          </p:nvPr>
        </p:nvSpPr>
        <p:spPr>
          <a:xfrm>
            <a:off x="838200" y="365125"/>
            <a:ext cx="10515600" cy="944045"/>
          </a:xfrm>
        </p:spPr>
        <p:txBody>
          <a:bodyPr>
            <a:normAutofit/>
          </a:bodyPr>
          <a:lstStyle/>
          <a:p>
            <a:r>
              <a:rPr lang="en-PH" sz="4000" dirty="0">
                <a:latin typeface="Arial" panose="020B0604020202020204" pitchFamily="34" charset="0"/>
                <a:cs typeface="Arial" panose="020B0604020202020204" pitchFamily="34" charset="0"/>
              </a:rPr>
              <a:t>Metrics for classification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0CC4A7-DCED-B53A-BB81-1836862CAA81}"/>
                  </a:ext>
                </a:extLst>
              </p:cNvPr>
              <p:cNvSpPr txBox="1"/>
              <p:nvPr/>
            </p:nvSpPr>
            <p:spPr>
              <a:xfrm>
                <a:off x="5218075" y="2842283"/>
                <a:ext cx="1834455" cy="5813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solidFill>
                            <a:srgbClr val="002060"/>
                          </a:solidFill>
                          <a:latin typeface="Cambria Math" panose="02040503050406030204" pitchFamily="18" charset="0"/>
                        </a:rPr>
                        <m:t>𝑆𝑛</m:t>
                      </m:r>
                      <m:r>
                        <a:rPr lang="en-PH" sz="2000" b="0" i="1" smtClean="0">
                          <a:solidFill>
                            <a:srgbClr val="002060"/>
                          </a:solidFill>
                          <a:latin typeface="Cambria Math" panose="02040503050406030204" pitchFamily="18" charset="0"/>
                        </a:rPr>
                        <m:t>= </m:t>
                      </m:r>
                      <m:f>
                        <m:fPr>
                          <m:ctrlPr>
                            <a:rPr lang="en-PH" sz="2000" b="0" i="1" smtClean="0">
                              <a:solidFill>
                                <a:srgbClr val="002060"/>
                              </a:solidFill>
                              <a:latin typeface="Cambria Math" panose="02040503050406030204" pitchFamily="18" charset="0"/>
                            </a:rPr>
                          </m:ctrlPr>
                        </m:fPr>
                        <m:num>
                          <m:r>
                            <a:rPr lang="en-PH" sz="2000" b="0" i="1" smtClean="0">
                              <a:solidFill>
                                <a:srgbClr val="002060"/>
                              </a:solidFill>
                              <a:latin typeface="Cambria Math" panose="02040503050406030204" pitchFamily="18" charset="0"/>
                            </a:rPr>
                            <m:t>𝑇𝑃</m:t>
                          </m:r>
                        </m:num>
                        <m:den>
                          <m:r>
                            <a:rPr lang="en-PH" sz="2000" b="0" i="1" smtClean="0">
                              <a:solidFill>
                                <a:srgbClr val="002060"/>
                              </a:solidFill>
                              <a:latin typeface="Cambria Math" panose="02040503050406030204" pitchFamily="18" charset="0"/>
                            </a:rPr>
                            <m:t>𝑇𝑃</m:t>
                          </m:r>
                          <m:r>
                            <a:rPr lang="en-PH" sz="2000" b="0" i="1" smtClean="0">
                              <a:solidFill>
                                <a:srgbClr val="002060"/>
                              </a:solidFill>
                              <a:latin typeface="Cambria Math" panose="02040503050406030204" pitchFamily="18" charset="0"/>
                            </a:rPr>
                            <m:t>+</m:t>
                          </m:r>
                          <m:r>
                            <a:rPr lang="en-PH" sz="2000" b="0" i="1" smtClean="0">
                              <a:solidFill>
                                <a:srgbClr val="002060"/>
                              </a:solidFill>
                              <a:latin typeface="Cambria Math" panose="02040503050406030204" pitchFamily="18" charset="0"/>
                            </a:rPr>
                            <m:t>𝐹𝑁</m:t>
                          </m:r>
                        </m:den>
                      </m:f>
                    </m:oMath>
                  </m:oMathPara>
                </a14:m>
                <a:endParaRPr lang="en-PH" sz="2000" dirty="0">
                  <a:solidFill>
                    <a:srgbClr val="002060"/>
                  </a:solidFill>
                </a:endParaRPr>
              </a:p>
            </p:txBody>
          </p:sp>
        </mc:Choice>
        <mc:Fallback xmlns="">
          <p:sp>
            <p:nvSpPr>
              <p:cNvPr id="9" name="TextBox 8">
                <a:extLst>
                  <a:ext uri="{FF2B5EF4-FFF2-40B4-BE49-F238E27FC236}">
                    <a16:creationId xmlns:a16="http://schemas.microsoft.com/office/drawing/2014/main" id="{E50CC4A7-DCED-B53A-BB81-1836862CAA81}"/>
                  </a:ext>
                </a:extLst>
              </p:cNvPr>
              <p:cNvSpPr txBox="1">
                <a:spLocks noRot="1" noChangeAspect="1" noMove="1" noResize="1" noEditPoints="1" noAdjustHandles="1" noChangeArrowheads="1" noChangeShapeType="1" noTextEdit="1"/>
              </p:cNvSpPr>
              <p:nvPr/>
            </p:nvSpPr>
            <p:spPr>
              <a:xfrm>
                <a:off x="5218075" y="2842283"/>
                <a:ext cx="1834455" cy="581378"/>
              </a:xfrm>
              <a:prstGeom prst="rect">
                <a:avLst/>
              </a:prstGeom>
              <a:blipFill>
                <a:blip r:embed="rId3"/>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3A1600-08D0-214D-12B5-A1D2A5E47513}"/>
                  </a:ext>
                </a:extLst>
              </p:cNvPr>
              <p:cNvSpPr txBox="1"/>
              <p:nvPr/>
            </p:nvSpPr>
            <p:spPr>
              <a:xfrm>
                <a:off x="8435511" y="2818650"/>
                <a:ext cx="1705275"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latin typeface="Cambria Math" panose="02040503050406030204" pitchFamily="18" charset="0"/>
                        </a:rPr>
                        <m:t>𝑆𝑝</m:t>
                      </m:r>
                      <m:r>
                        <a:rPr lang="en-PH" sz="2000" b="0" i="1" smtClean="0">
                          <a:latin typeface="Cambria Math" panose="02040503050406030204" pitchFamily="18" charset="0"/>
                        </a:rPr>
                        <m:t>= </m:t>
                      </m:r>
                      <m:f>
                        <m:fPr>
                          <m:ctrlPr>
                            <a:rPr lang="en-PH" sz="2000" b="0" i="1" smtClean="0">
                              <a:latin typeface="Cambria Math" panose="02040503050406030204" pitchFamily="18" charset="0"/>
                            </a:rPr>
                          </m:ctrlPr>
                        </m:fPr>
                        <m:num>
                          <m:r>
                            <a:rPr lang="en-PH" sz="2000" b="0" i="1" smtClean="0">
                              <a:latin typeface="Cambria Math" panose="02040503050406030204" pitchFamily="18" charset="0"/>
                            </a:rPr>
                            <m:t>𝑇𝑁</m:t>
                          </m:r>
                        </m:num>
                        <m:den>
                          <m:r>
                            <a:rPr lang="en-PH" sz="2000" b="0" i="1" smtClean="0">
                              <a:latin typeface="Cambria Math" panose="02040503050406030204" pitchFamily="18" charset="0"/>
                            </a:rPr>
                            <m:t>𝑇𝑁</m:t>
                          </m:r>
                          <m:r>
                            <a:rPr lang="en-PH" sz="2000" b="0" i="1" smtClean="0">
                              <a:latin typeface="Cambria Math" panose="02040503050406030204" pitchFamily="18" charset="0"/>
                            </a:rPr>
                            <m:t>+</m:t>
                          </m:r>
                          <m:r>
                            <a:rPr lang="en-PH" sz="2000" b="0" i="1" smtClean="0">
                              <a:latin typeface="Cambria Math" panose="02040503050406030204" pitchFamily="18" charset="0"/>
                            </a:rPr>
                            <m:t>𝐹𝑃</m:t>
                          </m:r>
                        </m:den>
                      </m:f>
                    </m:oMath>
                  </m:oMathPara>
                </a14:m>
                <a:endParaRPr lang="en-PH" sz="2000" dirty="0"/>
              </a:p>
            </p:txBody>
          </p:sp>
        </mc:Choice>
        <mc:Fallback xmlns="">
          <p:sp>
            <p:nvSpPr>
              <p:cNvPr id="10" name="TextBox 9">
                <a:extLst>
                  <a:ext uri="{FF2B5EF4-FFF2-40B4-BE49-F238E27FC236}">
                    <a16:creationId xmlns:a16="http://schemas.microsoft.com/office/drawing/2014/main" id="{D53A1600-08D0-214D-12B5-A1D2A5E47513}"/>
                  </a:ext>
                </a:extLst>
              </p:cNvPr>
              <p:cNvSpPr txBox="1">
                <a:spLocks noRot="1" noChangeAspect="1" noMove="1" noResize="1" noEditPoints="1" noAdjustHandles="1" noChangeArrowheads="1" noChangeShapeType="1" noTextEdit="1"/>
              </p:cNvSpPr>
              <p:nvPr/>
            </p:nvSpPr>
            <p:spPr>
              <a:xfrm>
                <a:off x="8435511" y="2818650"/>
                <a:ext cx="1705275" cy="581378"/>
              </a:xfrm>
              <a:prstGeom prst="rect">
                <a:avLst/>
              </a:prstGeom>
              <a:blipFill>
                <a:blip r:embed="rId4"/>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7FBFEDC-74CA-8EF7-F4C1-15415CB77237}"/>
                  </a:ext>
                </a:extLst>
              </p:cNvPr>
              <p:cNvSpPr txBox="1"/>
              <p:nvPr/>
            </p:nvSpPr>
            <p:spPr>
              <a:xfrm>
                <a:off x="5323094" y="1635512"/>
                <a:ext cx="1624419"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solidFill>
                            <a:srgbClr val="C00000"/>
                          </a:solidFill>
                          <a:latin typeface="Cambria Math" panose="02040503050406030204" pitchFamily="18" charset="0"/>
                        </a:rPr>
                        <m:t>𝑃𝑟</m:t>
                      </m:r>
                      <m:r>
                        <a:rPr lang="en-PH" sz="2000" b="0" i="1" smtClean="0">
                          <a:solidFill>
                            <a:srgbClr val="C00000"/>
                          </a:solidFill>
                          <a:latin typeface="Cambria Math" panose="02040503050406030204" pitchFamily="18" charset="0"/>
                        </a:rPr>
                        <m:t>=</m:t>
                      </m:r>
                      <m:f>
                        <m:fPr>
                          <m:ctrlPr>
                            <a:rPr lang="en-PH" sz="2000" b="0" i="1" smtClean="0">
                              <a:solidFill>
                                <a:srgbClr val="C00000"/>
                              </a:solidFill>
                              <a:latin typeface="Cambria Math" panose="02040503050406030204" pitchFamily="18" charset="0"/>
                            </a:rPr>
                          </m:ctrlPr>
                        </m:fPr>
                        <m:num>
                          <m:r>
                            <a:rPr lang="en-PH" sz="2000" b="0" i="1" smtClean="0">
                              <a:solidFill>
                                <a:srgbClr val="C00000"/>
                              </a:solidFill>
                              <a:latin typeface="Cambria Math" panose="02040503050406030204" pitchFamily="18" charset="0"/>
                            </a:rPr>
                            <m:t>𝑇𝑃</m:t>
                          </m:r>
                        </m:num>
                        <m:den>
                          <m:r>
                            <a:rPr lang="en-PH" sz="2000" b="0" i="1" smtClean="0">
                              <a:solidFill>
                                <a:srgbClr val="C00000"/>
                              </a:solidFill>
                              <a:latin typeface="Cambria Math" panose="02040503050406030204" pitchFamily="18" charset="0"/>
                            </a:rPr>
                            <m:t>𝑇𝑃</m:t>
                          </m:r>
                          <m:r>
                            <a:rPr lang="en-PH" sz="2000" b="0" i="1" smtClean="0">
                              <a:solidFill>
                                <a:srgbClr val="C00000"/>
                              </a:solidFill>
                              <a:latin typeface="Cambria Math" panose="02040503050406030204" pitchFamily="18" charset="0"/>
                            </a:rPr>
                            <m:t>+</m:t>
                          </m:r>
                          <m:r>
                            <a:rPr lang="en-PH" sz="2000" b="0" i="1" smtClean="0">
                              <a:solidFill>
                                <a:srgbClr val="C00000"/>
                              </a:solidFill>
                              <a:latin typeface="Cambria Math" panose="02040503050406030204" pitchFamily="18" charset="0"/>
                            </a:rPr>
                            <m:t>𝐹𝑃</m:t>
                          </m:r>
                        </m:den>
                      </m:f>
                    </m:oMath>
                  </m:oMathPara>
                </a14:m>
                <a:endParaRPr lang="en-PH" sz="2000" dirty="0"/>
              </a:p>
            </p:txBody>
          </p:sp>
        </mc:Choice>
        <mc:Fallback xmlns="">
          <p:sp>
            <p:nvSpPr>
              <p:cNvPr id="11" name="TextBox 10">
                <a:extLst>
                  <a:ext uri="{FF2B5EF4-FFF2-40B4-BE49-F238E27FC236}">
                    <a16:creationId xmlns:a16="http://schemas.microsoft.com/office/drawing/2014/main" id="{B7FBFEDC-74CA-8EF7-F4C1-15415CB77237}"/>
                  </a:ext>
                </a:extLst>
              </p:cNvPr>
              <p:cNvSpPr txBox="1">
                <a:spLocks noRot="1" noChangeAspect="1" noMove="1" noResize="1" noEditPoints="1" noAdjustHandles="1" noChangeArrowheads="1" noChangeShapeType="1" noTextEdit="1"/>
              </p:cNvSpPr>
              <p:nvPr/>
            </p:nvSpPr>
            <p:spPr>
              <a:xfrm>
                <a:off x="5323094" y="1635512"/>
                <a:ext cx="1624419" cy="581378"/>
              </a:xfrm>
              <a:prstGeom prst="rect">
                <a:avLst/>
              </a:prstGeom>
              <a:blipFill>
                <a:blip r:embed="rId5"/>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22A750F-764F-F83D-5A8D-EB3CEEBDCF1B}"/>
                  </a:ext>
                </a:extLst>
              </p:cNvPr>
              <p:cNvSpPr txBox="1"/>
              <p:nvPr/>
            </p:nvSpPr>
            <p:spPr>
              <a:xfrm>
                <a:off x="6457318" y="3936624"/>
                <a:ext cx="3055324" cy="5813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latin typeface="Cambria Math" panose="02040503050406030204" pitchFamily="18" charset="0"/>
                        </a:rPr>
                        <m:t>𝐴𝑐𝑐</m:t>
                      </m:r>
                      <m:r>
                        <a:rPr lang="en-PH" sz="2000" b="0" i="1" smtClean="0">
                          <a:latin typeface="Cambria Math" panose="02040503050406030204" pitchFamily="18" charset="0"/>
                        </a:rPr>
                        <m:t>=</m:t>
                      </m:r>
                      <m:f>
                        <m:fPr>
                          <m:ctrlPr>
                            <a:rPr lang="en-PH" sz="2000" b="0" i="1" smtClean="0">
                              <a:latin typeface="Cambria Math" panose="02040503050406030204" pitchFamily="18" charset="0"/>
                            </a:rPr>
                          </m:ctrlPr>
                        </m:fPr>
                        <m:num>
                          <m:r>
                            <a:rPr lang="en-PH" sz="2000" b="0" i="1" smtClean="0">
                              <a:latin typeface="Cambria Math" panose="02040503050406030204" pitchFamily="18" charset="0"/>
                            </a:rPr>
                            <m:t>𝑇𝑃</m:t>
                          </m:r>
                          <m:r>
                            <a:rPr lang="en-PH" sz="2000" b="0" i="1" smtClean="0">
                              <a:latin typeface="Cambria Math" panose="02040503050406030204" pitchFamily="18" charset="0"/>
                            </a:rPr>
                            <m:t>+</m:t>
                          </m:r>
                          <m:r>
                            <a:rPr lang="en-PH" sz="2000" b="0" i="1" smtClean="0">
                              <a:latin typeface="Cambria Math" panose="02040503050406030204" pitchFamily="18" charset="0"/>
                            </a:rPr>
                            <m:t>𝑇𝑁</m:t>
                          </m:r>
                        </m:num>
                        <m:den>
                          <m:r>
                            <a:rPr lang="en-PH" sz="2000" b="0" i="1" smtClean="0">
                              <a:latin typeface="Cambria Math" panose="02040503050406030204" pitchFamily="18" charset="0"/>
                            </a:rPr>
                            <m:t>𝑇𝑃</m:t>
                          </m:r>
                          <m:r>
                            <a:rPr lang="en-PH" sz="2000" b="0" i="1" smtClean="0">
                              <a:latin typeface="Cambria Math" panose="02040503050406030204" pitchFamily="18" charset="0"/>
                            </a:rPr>
                            <m:t>+</m:t>
                          </m:r>
                          <m:r>
                            <a:rPr lang="en-PH" sz="2000" b="0" i="1" smtClean="0">
                              <a:latin typeface="Cambria Math" panose="02040503050406030204" pitchFamily="18" charset="0"/>
                            </a:rPr>
                            <m:t>𝐹𝑃</m:t>
                          </m:r>
                          <m:r>
                            <a:rPr lang="en-PH" sz="2000" b="0" i="1" smtClean="0">
                              <a:latin typeface="Cambria Math" panose="02040503050406030204" pitchFamily="18" charset="0"/>
                            </a:rPr>
                            <m:t>+</m:t>
                          </m:r>
                          <m:r>
                            <a:rPr lang="en-PH" sz="2000" b="0" i="1" smtClean="0">
                              <a:latin typeface="Cambria Math" panose="02040503050406030204" pitchFamily="18" charset="0"/>
                            </a:rPr>
                            <m:t>𝑇𝑁</m:t>
                          </m:r>
                          <m:r>
                            <a:rPr lang="en-PH" sz="2000" b="0" i="1" smtClean="0">
                              <a:latin typeface="Cambria Math" panose="02040503050406030204" pitchFamily="18" charset="0"/>
                            </a:rPr>
                            <m:t>+</m:t>
                          </m:r>
                          <m:r>
                            <a:rPr lang="en-PH" sz="2000" b="0" i="1" smtClean="0">
                              <a:latin typeface="Cambria Math" panose="02040503050406030204" pitchFamily="18" charset="0"/>
                            </a:rPr>
                            <m:t>𝐹𝑁</m:t>
                          </m:r>
                        </m:den>
                      </m:f>
                    </m:oMath>
                  </m:oMathPara>
                </a14:m>
                <a:endParaRPr lang="en-PH" sz="2000" dirty="0"/>
              </a:p>
            </p:txBody>
          </p:sp>
        </mc:Choice>
        <mc:Fallback xmlns="">
          <p:sp>
            <p:nvSpPr>
              <p:cNvPr id="12" name="TextBox 11">
                <a:extLst>
                  <a:ext uri="{FF2B5EF4-FFF2-40B4-BE49-F238E27FC236}">
                    <a16:creationId xmlns:a16="http://schemas.microsoft.com/office/drawing/2014/main" id="{322A750F-764F-F83D-5A8D-EB3CEEBDCF1B}"/>
                  </a:ext>
                </a:extLst>
              </p:cNvPr>
              <p:cNvSpPr txBox="1">
                <a:spLocks noRot="1" noChangeAspect="1" noMove="1" noResize="1" noEditPoints="1" noAdjustHandles="1" noChangeArrowheads="1" noChangeShapeType="1" noTextEdit="1"/>
              </p:cNvSpPr>
              <p:nvPr/>
            </p:nvSpPr>
            <p:spPr>
              <a:xfrm>
                <a:off x="6457318" y="3936624"/>
                <a:ext cx="3055324" cy="581378"/>
              </a:xfrm>
              <a:prstGeom prst="rect">
                <a:avLst/>
              </a:prstGeom>
              <a:blipFill>
                <a:blip r:embed="rId6"/>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C6CDFF1-77B3-144E-5F7A-61D68F05F978}"/>
                  </a:ext>
                </a:extLst>
              </p:cNvPr>
              <p:cNvSpPr txBox="1"/>
              <p:nvPr/>
            </p:nvSpPr>
            <p:spPr>
              <a:xfrm>
                <a:off x="8236779" y="1698866"/>
                <a:ext cx="2102740" cy="59138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solidFill>
                            <a:schemeClr val="tx1"/>
                          </a:solidFill>
                          <a:latin typeface="Cambria Math" panose="02040503050406030204" pitchFamily="18" charset="0"/>
                        </a:rPr>
                        <m:t>𝐹</m:t>
                      </m:r>
                      <m:r>
                        <a:rPr lang="en-PH" sz="2000" b="0" i="1" smtClean="0">
                          <a:solidFill>
                            <a:schemeClr val="tx1"/>
                          </a:solidFill>
                          <a:latin typeface="Cambria Math" panose="02040503050406030204" pitchFamily="18" charset="0"/>
                        </a:rPr>
                        <m:t>1= </m:t>
                      </m:r>
                      <m:f>
                        <m:fPr>
                          <m:ctrlPr>
                            <a:rPr lang="en-PH" sz="2000" b="0" i="1" smtClean="0">
                              <a:solidFill>
                                <a:schemeClr val="tx1"/>
                              </a:solidFill>
                              <a:latin typeface="Cambria Math" panose="02040503050406030204" pitchFamily="18" charset="0"/>
                            </a:rPr>
                          </m:ctrlPr>
                        </m:fPr>
                        <m:num>
                          <m:r>
                            <a:rPr lang="en-PH" sz="2000" b="0" i="1" smtClean="0">
                              <a:solidFill>
                                <a:schemeClr val="tx1"/>
                              </a:solidFill>
                              <a:latin typeface="Cambria Math" panose="02040503050406030204" pitchFamily="18" charset="0"/>
                            </a:rPr>
                            <m:t>2∗(</m:t>
                          </m:r>
                          <m:r>
                            <a:rPr lang="en-PH" sz="2000" b="0" i="1" smtClean="0">
                              <a:solidFill>
                                <a:schemeClr val="tx1"/>
                              </a:solidFill>
                              <a:latin typeface="Cambria Math" panose="02040503050406030204" pitchFamily="18" charset="0"/>
                            </a:rPr>
                            <m:t>𝑃𝑟</m:t>
                          </m:r>
                          <m:r>
                            <a:rPr lang="en-PH" sz="2000" b="0" i="1" smtClean="0">
                              <a:solidFill>
                                <a:schemeClr val="tx1"/>
                              </a:solidFill>
                              <a:latin typeface="Cambria Math" panose="02040503050406030204" pitchFamily="18" charset="0"/>
                            </a:rPr>
                            <m:t>∗</m:t>
                          </m:r>
                          <m:r>
                            <a:rPr lang="en-PH" sz="2000" b="0" i="1" smtClean="0">
                              <a:solidFill>
                                <a:schemeClr val="tx1"/>
                              </a:solidFill>
                              <a:latin typeface="Cambria Math" panose="02040503050406030204" pitchFamily="18" charset="0"/>
                            </a:rPr>
                            <m:t>𝑆𝑛</m:t>
                          </m:r>
                          <m:r>
                            <a:rPr lang="en-PH" sz="2000" b="0" i="1" smtClean="0">
                              <a:solidFill>
                                <a:schemeClr val="tx1"/>
                              </a:solidFill>
                              <a:latin typeface="Cambria Math" panose="02040503050406030204" pitchFamily="18" charset="0"/>
                            </a:rPr>
                            <m:t>)</m:t>
                          </m:r>
                        </m:num>
                        <m:den>
                          <m:r>
                            <a:rPr lang="en-PH" sz="2000" b="0" i="1" smtClean="0">
                              <a:solidFill>
                                <a:schemeClr val="tx1"/>
                              </a:solidFill>
                              <a:latin typeface="Cambria Math" panose="02040503050406030204" pitchFamily="18" charset="0"/>
                            </a:rPr>
                            <m:t>𝑃𝑟</m:t>
                          </m:r>
                          <m:r>
                            <a:rPr lang="en-PH" sz="2000" b="0" i="1" smtClean="0">
                              <a:solidFill>
                                <a:schemeClr val="tx1"/>
                              </a:solidFill>
                              <a:latin typeface="Cambria Math" panose="02040503050406030204" pitchFamily="18" charset="0"/>
                            </a:rPr>
                            <m:t>+</m:t>
                          </m:r>
                          <m:r>
                            <a:rPr lang="en-PH" sz="2000" b="0" i="1" smtClean="0">
                              <a:solidFill>
                                <a:schemeClr val="tx1"/>
                              </a:solidFill>
                              <a:latin typeface="Cambria Math" panose="02040503050406030204" pitchFamily="18" charset="0"/>
                            </a:rPr>
                            <m:t>𝑆𝑛</m:t>
                          </m:r>
                        </m:den>
                      </m:f>
                    </m:oMath>
                  </m:oMathPara>
                </a14:m>
                <a:endParaRPr lang="en-PH" sz="2000" dirty="0">
                  <a:solidFill>
                    <a:srgbClr val="002060"/>
                  </a:solidFill>
                </a:endParaRPr>
              </a:p>
            </p:txBody>
          </p:sp>
        </mc:Choice>
        <mc:Fallback xmlns="">
          <p:sp>
            <p:nvSpPr>
              <p:cNvPr id="13" name="TextBox 12">
                <a:extLst>
                  <a:ext uri="{FF2B5EF4-FFF2-40B4-BE49-F238E27FC236}">
                    <a16:creationId xmlns:a16="http://schemas.microsoft.com/office/drawing/2014/main" id="{CC6CDFF1-77B3-144E-5F7A-61D68F05F978}"/>
                  </a:ext>
                </a:extLst>
              </p:cNvPr>
              <p:cNvSpPr txBox="1">
                <a:spLocks noRot="1" noChangeAspect="1" noMove="1" noResize="1" noEditPoints="1" noAdjustHandles="1" noChangeArrowheads="1" noChangeShapeType="1" noTextEdit="1"/>
              </p:cNvSpPr>
              <p:nvPr/>
            </p:nvSpPr>
            <p:spPr>
              <a:xfrm>
                <a:off x="8236779" y="1698866"/>
                <a:ext cx="2102740" cy="591380"/>
              </a:xfrm>
              <a:prstGeom prst="rect">
                <a:avLst/>
              </a:prstGeom>
              <a:blipFill>
                <a:blip r:embed="rId7"/>
                <a:stretch>
                  <a:fillRect/>
                </a:stretch>
              </a:blipFill>
            </p:spPr>
            <p:txBody>
              <a:bodyPr/>
              <a:lstStyle/>
              <a:p>
                <a:r>
                  <a:rPr lang="en-PH">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32F8CA4-8B27-CDE4-E461-2BAA20FAB532}"/>
                  </a:ext>
                </a:extLst>
              </p:cNvPr>
              <p:cNvSpPr txBox="1"/>
              <p:nvPr/>
            </p:nvSpPr>
            <p:spPr>
              <a:xfrm>
                <a:off x="5225057" y="5050402"/>
                <a:ext cx="6023444" cy="7264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PH" sz="2000" b="0" i="1" smtClean="0">
                          <a:latin typeface="Cambria Math" panose="02040503050406030204" pitchFamily="18" charset="0"/>
                        </a:rPr>
                        <m:t>𝑀𝐶𝐶</m:t>
                      </m:r>
                      <m:r>
                        <a:rPr lang="en-PH" sz="2000" b="0" i="1" smtClean="0">
                          <a:latin typeface="Cambria Math" panose="02040503050406030204" pitchFamily="18" charset="0"/>
                        </a:rPr>
                        <m:t>=</m:t>
                      </m:r>
                      <m:f>
                        <m:fPr>
                          <m:ctrlPr>
                            <a:rPr lang="en-PH" sz="2000" b="0" i="1" smtClean="0">
                              <a:latin typeface="Cambria Math" panose="02040503050406030204" pitchFamily="18" charset="0"/>
                            </a:rPr>
                          </m:ctrlPr>
                        </m:fPr>
                        <m:num>
                          <m:d>
                            <m:dPr>
                              <m:ctrlPr>
                                <a:rPr lang="en-PH" sz="2000" b="0" i="1" smtClean="0">
                                  <a:latin typeface="Cambria Math" panose="02040503050406030204" pitchFamily="18" charset="0"/>
                                </a:rPr>
                              </m:ctrlPr>
                            </m:dPr>
                            <m:e>
                              <m:r>
                                <a:rPr lang="en-PH" sz="2000" b="0" i="1" smtClean="0">
                                  <a:latin typeface="Cambria Math" panose="02040503050406030204" pitchFamily="18" charset="0"/>
                                </a:rPr>
                                <m:t>𝑇𝑃</m:t>
                              </m:r>
                              <m:r>
                                <a:rPr lang="en-PH" sz="2000" b="0" i="1" smtClean="0">
                                  <a:latin typeface="Cambria Math" panose="02040503050406030204" pitchFamily="18" charset="0"/>
                                </a:rPr>
                                <m:t>∗</m:t>
                              </m:r>
                              <m:r>
                                <a:rPr lang="en-PH" sz="2000" b="0" i="1" smtClean="0">
                                  <a:latin typeface="Cambria Math" panose="02040503050406030204" pitchFamily="18" charset="0"/>
                                </a:rPr>
                                <m:t>𝑇𝑁</m:t>
                              </m:r>
                            </m:e>
                          </m:d>
                          <m:r>
                            <a:rPr lang="en-PH" sz="2000" b="0" i="1" smtClean="0">
                              <a:latin typeface="Cambria Math" panose="02040503050406030204" pitchFamily="18" charset="0"/>
                            </a:rPr>
                            <m:t>−(</m:t>
                          </m:r>
                          <m:r>
                            <a:rPr lang="en-PH" sz="2000" b="0" i="1" smtClean="0">
                              <a:latin typeface="Cambria Math" panose="02040503050406030204" pitchFamily="18" charset="0"/>
                            </a:rPr>
                            <m:t>𝐹𝑃</m:t>
                          </m:r>
                          <m:r>
                            <a:rPr lang="en-PH" sz="2000" b="0" i="1" smtClean="0">
                              <a:latin typeface="Cambria Math" panose="02040503050406030204" pitchFamily="18" charset="0"/>
                            </a:rPr>
                            <m:t>∗</m:t>
                          </m:r>
                          <m:r>
                            <a:rPr lang="en-PH" sz="2000" b="0" i="1" smtClean="0">
                              <a:latin typeface="Cambria Math" panose="02040503050406030204" pitchFamily="18" charset="0"/>
                            </a:rPr>
                            <m:t>𝐹𝑁</m:t>
                          </m:r>
                          <m:r>
                            <a:rPr lang="en-PH" sz="2000" b="0" i="1" smtClean="0">
                              <a:latin typeface="Cambria Math" panose="02040503050406030204" pitchFamily="18" charset="0"/>
                            </a:rPr>
                            <m:t>)</m:t>
                          </m:r>
                        </m:num>
                        <m:den>
                          <m:rad>
                            <m:radPr>
                              <m:degHide m:val="on"/>
                              <m:ctrlPr>
                                <a:rPr lang="en-PH" sz="2000" b="0" i="1" smtClean="0">
                                  <a:latin typeface="Cambria Math" panose="02040503050406030204" pitchFamily="18" charset="0"/>
                                </a:rPr>
                              </m:ctrlPr>
                            </m:radPr>
                            <m:deg/>
                            <m:e>
                              <m:r>
                                <a:rPr lang="en-PH" sz="2000" b="0" i="1" smtClean="0">
                                  <a:latin typeface="Cambria Math" panose="02040503050406030204" pitchFamily="18" charset="0"/>
                                </a:rPr>
                                <m:t>(</m:t>
                              </m:r>
                              <m:r>
                                <a:rPr lang="en-PH" sz="2000" b="0" i="1" smtClean="0">
                                  <a:latin typeface="Cambria Math" panose="02040503050406030204" pitchFamily="18" charset="0"/>
                                </a:rPr>
                                <m:t>𝑇𝑃</m:t>
                              </m:r>
                              <m:r>
                                <a:rPr lang="en-PH" sz="2000" b="0" i="1" smtClean="0">
                                  <a:latin typeface="Cambria Math" panose="02040503050406030204" pitchFamily="18" charset="0"/>
                                </a:rPr>
                                <m:t>+</m:t>
                              </m:r>
                              <m:r>
                                <a:rPr lang="en-PH" sz="2000" b="0" i="1" smtClean="0">
                                  <a:latin typeface="Cambria Math" panose="02040503050406030204" pitchFamily="18" charset="0"/>
                                </a:rPr>
                                <m:t>𝐹𝑃</m:t>
                              </m:r>
                              <m:r>
                                <a:rPr lang="en-PH" sz="2000" b="0" i="1" smtClean="0">
                                  <a:latin typeface="Cambria Math" panose="02040503050406030204" pitchFamily="18" charset="0"/>
                                </a:rPr>
                                <m:t>)(</m:t>
                              </m:r>
                              <m:r>
                                <a:rPr lang="en-PH" sz="2000" b="0" i="1" smtClean="0">
                                  <a:latin typeface="Cambria Math" panose="02040503050406030204" pitchFamily="18" charset="0"/>
                                </a:rPr>
                                <m:t>𝑇𝑃</m:t>
                              </m:r>
                              <m:r>
                                <a:rPr lang="en-PH" sz="2000" b="0" i="1" smtClean="0">
                                  <a:latin typeface="Cambria Math" panose="02040503050406030204" pitchFamily="18" charset="0"/>
                                </a:rPr>
                                <m:t>+</m:t>
                              </m:r>
                              <m:r>
                                <a:rPr lang="en-PH" sz="2000" b="0" i="1" smtClean="0">
                                  <a:latin typeface="Cambria Math" panose="02040503050406030204" pitchFamily="18" charset="0"/>
                                </a:rPr>
                                <m:t>𝐹𝑁</m:t>
                              </m:r>
                              <m:r>
                                <a:rPr lang="en-PH" sz="2000" b="0" i="1" smtClean="0">
                                  <a:latin typeface="Cambria Math" panose="02040503050406030204" pitchFamily="18" charset="0"/>
                                </a:rPr>
                                <m:t>)(</m:t>
                              </m:r>
                              <m:r>
                                <a:rPr lang="en-PH" sz="2000" b="0" i="1" smtClean="0">
                                  <a:latin typeface="Cambria Math" panose="02040503050406030204" pitchFamily="18" charset="0"/>
                                </a:rPr>
                                <m:t>𝑇𝑁</m:t>
                              </m:r>
                              <m:r>
                                <a:rPr lang="en-PH" sz="2000" b="0" i="1" smtClean="0">
                                  <a:latin typeface="Cambria Math" panose="02040503050406030204" pitchFamily="18" charset="0"/>
                                </a:rPr>
                                <m:t>+</m:t>
                              </m:r>
                              <m:r>
                                <a:rPr lang="en-PH" sz="2000" b="0" i="1" smtClean="0">
                                  <a:latin typeface="Cambria Math" panose="02040503050406030204" pitchFamily="18" charset="0"/>
                                </a:rPr>
                                <m:t>𝐹𝑃</m:t>
                              </m:r>
                              <m:r>
                                <a:rPr lang="en-PH" sz="2000" b="0" i="1" smtClean="0">
                                  <a:latin typeface="Cambria Math" panose="02040503050406030204" pitchFamily="18" charset="0"/>
                                </a:rPr>
                                <m:t>)(</m:t>
                              </m:r>
                              <m:r>
                                <a:rPr lang="en-PH" sz="2000" b="0" i="1" smtClean="0">
                                  <a:latin typeface="Cambria Math" panose="02040503050406030204" pitchFamily="18" charset="0"/>
                                </a:rPr>
                                <m:t>𝑇𝑁</m:t>
                              </m:r>
                              <m:r>
                                <a:rPr lang="en-PH" sz="2000" b="0" i="1" smtClean="0">
                                  <a:latin typeface="Cambria Math" panose="02040503050406030204" pitchFamily="18" charset="0"/>
                                </a:rPr>
                                <m:t>+</m:t>
                              </m:r>
                              <m:r>
                                <a:rPr lang="en-PH" sz="2000" b="0" i="1" smtClean="0">
                                  <a:latin typeface="Cambria Math" panose="02040503050406030204" pitchFamily="18" charset="0"/>
                                </a:rPr>
                                <m:t>𝐹𝑁</m:t>
                              </m:r>
                              <m:r>
                                <a:rPr lang="en-PH" sz="2000" b="0" i="1" smtClean="0">
                                  <a:latin typeface="Cambria Math" panose="02040503050406030204" pitchFamily="18" charset="0"/>
                                </a:rPr>
                                <m:t>)</m:t>
                              </m:r>
                            </m:e>
                          </m:rad>
                        </m:den>
                      </m:f>
                    </m:oMath>
                  </m:oMathPara>
                </a14:m>
                <a:endParaRPr lang="en-PH" sz="2000" dirty="0"/>
              </a:p>
            </p:txBody>
          </p:sp>
        </mc:Choice>
        <mc:Fallback xmlns="">
          <p:sp>
            <p:nvSpPr>
              <p:cNvPr id="14" name="TextBox 13">
                <a:extLst>
                  <a:ext uri="{FF2B5EF4-FFF2-40B4-BE49-F238E27FC236}">
                    <a16:creationId xmlns:a16="http://schemas.microsoft.com/office/drawing/2014/main" id="{132F8CA4-8B27-CDE4-E461-2BAA20FAB532}"/>
                  </a:ext>
                </a:extLst>
              </p:cNvPr>
              <p:cNvSpPr txBox="1">
                <a:spLocks noRot="1" noChangeAspect="1" noMove="1" noResize="1" noEditPoints="1" noAdjustHandles="1" noChangeArrowheads="1" noChangeShapeType="1" noTextEdit="1"/>
              </p:cNvSpPr>
              <p:nvPr/>
            </p:nvSpPr>
            <p:spPr>
              <a:xfrm>
                <a:off x="5225057" y="5050402"/>
                <a:ext cx="6023444" cy="726481"/>
              </a:xfrm>
              <a:prstGeom prst="rect">
                <a:avLst/>
              </a:prstGeom>
              <a:blipFill>
                <a:blip r:embed="rId8"/>
                <a:stretch>
                  <a:fillRect/>
                </a:stretch>
              </a:blipFill>
            </p:spPr>
            <p:txBody>
              <a:bodyPr/>
              <a:lstStyle/>
              <a:p>
                <a:r>
                  <a:rPr lang="en-PH">
                    <a:noFill/>
                  </a:rPr>
                  <a:t> </a:t>
                </a:r>
              </a:p>
            </p:txBody>
          </p:sp>
        </mc:Fallback>
      </mc:AlternateContent>
      <p:sp>
        <p:nvSpPr>
          <p:cNvPr id="15" name="Oval 14">
            <a:extLst>
              <a:ext uri="{FF2B5EF4-FFF2-40B4-BE49-F238E27FC236}">
                <a16:creationId xmlns:a16="http://schemas.microsoft.com/office/drawing/2014/main" id="{528AA622-EC0A-BF9E-6111-C652F51E113B}"/>
              </a:ext>
            </a:extLst>
          </p:cNvPr>
          <p:cNvSpPr/>
          <p:nvPr/>
        </p:nvSpPr>
        <p:spPr>
          <a:xfrm>
            <a:off x="1507474" y="1457990"/>
            <a:ext cx="690014" cy="1645133"/>
          </a:xfrm>
          <a:prstGeom prst="ellipse">
            <a:avLst/>
          </a:prstGeom>
          <a:noFill/>
          <a:ln w="158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Oval 15">
            <a:extLst>
              <a:ext uri="{FF2B5EF4-FFF2-40B4-BE49-F238E27FC236}">
                <a16:creationId xmlns:a16="http://schemas.microsoft.com/office/drawing/2014/main" id="{78A0AA52-F52C-D9FD-3BFE-2F5D490FE034}"/>
              </a:ext>
            </a:extLst>
          </p:cNvPr>
          <p:cNvSpPr/>
          <p:nvPr/>
        </p:nvSpPr>
        <p:spPr>
          <a:xfrm rot="16200000">
            <a:off x="1906756" y="1084345"/>
            <a:ext cx="690014" cy="1527629"/>
          </a:xfrm>
          <a:prstGeom prst="ellipse">
            <a:avLst/>
          </a:prstGeom>
          <a:noFill/>
          <a:ln w="158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TextBox 19">
            <a:extLst>
              <a:ext uri="{FF2B5EF4-FFF2-40B4-BE49-F238E27FC236}">
                <a16:creationId xmlns:a16="http://schemas.microsoft.com/office/drawing/2014/main" id="{6DD64281-A8C8-2AA3-15B4-F01E463A1A84}"/>
              </a:ext>
            </a:extLst>
          </p:cNvPr>
          <p:cNvSpPr txBox="1"/>
          <p:nvPr/>
        </p:nvSpPr>
        <p:spPr>
          <a:xfrm>
            <a:off x="1742649" y="3830099"/>
            <a:ext cx="1031051" cy="369332"/>
          </a:xfrm>
          <a:prstGeom prst="rect">
            <a:avLst/>
          </a:prstGeom>
          <a:noFill/>
        </p:spPr>
        <p:txBody>
          <a:bodyPr wrap="none" rtlCol="0">
            <a:spAutoFit/>
          </a:bodyPr>
          <a:lstStyle/>
          <a:p>
            <a:r>
              <a:rPr lang="en-PH" b="1" dirty="0">
                <a:latin typeface="Arial" panose="020B0604020202020204" pitchFamily="34" charset="0"/>
                <a:cs typeface="Arial" panose="020B0604020202020204" pitchFamily="34" charset="0"/>
              </a:rPr>
              <a:t>AUROC</a:t>
            </a:r>
          </a:p>
        </p:txBody>
      </p:sp>
    </p:spTree>
    <p:extLst>
      <p:ext uri="{BB962C8B-B14F-4D97-AF65-F5344CB8AC3E}">
        <p14:creationId xmlns:p14="http://schemas.microsoft.com/office/powerpoint/2010/main" val="3010735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045F4-22EE-9D0B-8CBA-EDBBE94821C4}"/>
              </a:ext>
            </a:extLst>
          </p:cNvPr>
          <p:cNvSpPr>
            <a:spLocks noGrp="1"/>
          </p:cNvSpPr>
          <p:nvPr>
            <p:ph type="title"/>
          </p:nvPr>
        </p:nvSpPr>
        <p:spPr/>
        <p:txBody>
          <a:bodyPr/>
          <a:lstStyle/>
          <a:p>
            <a:r>
              <a:rPr lang="en-PH" dirty="0"/>
              <a:t>Recommended books</a:t>
            </a:r>
          </a:p>
        </p:txBody>
      </p:sp>
      <p:sp>
        <p:nvSpPr>
          <p:cNvPr id="3" name="Content Placeholder 2">
            <a:extLst>
              <a:ext uri="{FF2B5EF4-FFF2-40B4-BE49-F238E27FC236}">
                <a16:creationId xmlns:a16="http://schemas.microsoft.com/office/drawing/2014/main" id="{61C50213-4822-739A-91C4-2990C539A468}"/>
              </a:ext>
            </a:extLst>
          </p:cNvPr>
          <p:cNvSpPr>
            <a:spLocks noGrp="1"/>
          </p:cNvSpPr>
          <p:nvPr>
            <p:ph idx="1"/>
          </p:nvPr>
        </p:nvSpPr>
        <p:spPr>
          <a:xfrm>
            <a:off x="838200" y="1564640"/>
            <a:ext cx="10515600" cy="4612323"/>
          </a:xfrm>
        </p:spPr>
        <p:txBody>
          <a:bodyPr/>
          <a:lstStyle/>
          <a:p>
            <a:pPr marL="0" indent="0">
              <a:buNone/>
            </a:pPr>
            <a:r>
              <a:rPr lang="en-PH" dirty="0"/>
              <a:t>Can be downloaded in Anna’s archive (for educational purposes): </a:t>
            </a:r>
            <a:r>
              <a:rPr lang="en-PH" dirty="0">
                <a:hlinkClick r:id="rId2"/>
              </a:rPr>
              <a:t>https://annas-archive.org</a:t>
            </a:r>
            <a:endParaRPr lang="en-PH" dirty="0"/>
          </a:p>
          <a:p>
            <a:pPr marL="0" indent="0">
              <a:buNone/>
            </a:pPr>
            <a:endParaRPr lang="en-PH" dirty="0"/>
          </a:p>
        </p:txBody>
      </p:sp>
      <p:pic>
        <p:nvPicPr>
          <p:cNvPr id="9" name="Picture 8">
            <a:extLst>
              <a:ext uri="{FF2B5EF4-FFF2-40B4-BE49-F238E27FC236}">
                <a16:creationId xmlns:a16="http://schemas.microsoft.com/office/drawing/2014/main" id="{331C2C99-B998-FC41-210B-B65C03652BFD}"/>
              </a:ext>
            </a:extLst>
          </p:cNvPr>
          <p:cNvPicPr>
            <a:picLocks noChangeAspect="1"/>
          </p:cNvPicPr>
          <p:nvPr/>
        </p:nvPicPr>
        <p:blipFill>
          <a:blip r:embed="rId3"/>
          <a:stretch>
            <a:fillRect/>
          </a:stretch>
        </p:blipFill>
        <p:spPr>
          <a:xfrm>
            <a:off x="3556881" y="2601644"/>
            <a:ext cx="2264056" cy="2957551"/>
          </a:xfrm>
          <a:prstGeom prst="rect">
            <a:avLst/>
          </a:prstGeom>
        </p:spPr>
      </p:pic>
      <p:pic>
        <p:nvPicPr>
          <p:cNvPr id="4" name="Picture 3">
            <a:extLst>
              <a:ext uri="{FF2B5EF4-FFF2-40B4-BE49-F238E27FC236}">
                <a16:creationId xmlns:a16="http://schemas.microsoft.com/office/drawing/2014/main" id="{BC541258-FD25-8AFE-A91D-6944015BA23A}"/>
              </a:ext>
            </a:extLst>
          </p:cNvPr>
          <p:cNvPicPr>
            <a:picLocks noChangeAspect="1"/>
          </p:cNvPicPr>
          <p:nvPr/>
        </p:nvPicPr>
        <p:blipFill>
          <a:blip r:embed="rId4"/>
          <a:stretch>
            <a:fillRect/>
          </a:stretch>
        </p:blipFill>
        <p:spPr>
          <a:xfrm>
            <a:off x="9095814" y="2601643"/>
            <a:ext cx="2367769" cy="2952403"/>
          </a:xfrm>
          <a:prstGeom prst="rect">
            <a:avLst/>
          </a:prstGeom>
        </p:spPr>
      </p:pic>
      <p:pic>
        <p:nvPicPr>
          <p:cNvPr id="8" name="Picture 7">
            <a:extLst>
              <a:ext uri="{FF2B5EF4-FFF2-40B4-BE49-F238E27FC236}">
                <a16:creationId xmlns:a16="http://schemas.microsoft.com/office/drawing/2014/main" id="{ACDA3354-2A79-782D-6D3D-E8DE9E24E886}"/>
              </a:ext>
            </a:extLst>
          </p:cNvPr>
          <p:cNvPicPr>
            <a:picLocks noChangeAspect="1"/>
          </p:cNvPicPr>
          <p:nvPr/>
        </p:nvPicPr>
        <p:blipFill>
          <a:blip r:embed="rId5"/>
          <a:stretch>
            <a:fillRect/>
          </a:stretch>
        </p:blipFill>
        <p:spPr>
          <a:xfrm>
            <a:off x="6166003" y="2601644"/>
            <a:ext cx="2584745" cy="2952403"/>
          </a:xfrm>
          <a:prstGeom prst="rect">
            <a:avLst/>
          </a:prstGeom>
        </p:spPr>
      </p:pic>
      <p:pic>
        <p:nvPicPr>
          <p:cNvPr id="12" name="Picture 11">
            <a:extLst>
              <a:ext uri="{FF2B5EF4-FFF2-40B4-BE49-F238E27FC236}">
                <a16:creationId xmlns:a16="http://schemas.microsoft.com/office/drawing/2014/main" id="{284E97A3-6665-8C41-9A69-0EF8F4C08374}"/>
              </a:ext>
            </a:extLst>
          </p:cNvPr>
          <p:cNvPicPr>
            <a:picLocks noChangeAspect="1"/>
          </p:cNvPicPr>
          <p:nvPr/>
        </p:nvPicPr>
        <p:blipFill>
          <a:blip r:embed="rId6"/>
          <a:stretch>
            <a:fillRect/>
          </a:stretch>
        </p:blipFill>
        <p:spPr>
          <a:xfrm>
            <a:off x="1035364" y="2601645"/>
            <a:ext cx="2176451" cy="2952403"/>
          </a:xfrm>
          <a:prstGeom prst="rect">
            <a:avLst/>
          </a:prstGeom>
        </p:spPr>
      </p:pic>
    </p:spTree>
    <p:extLst>
      <p:ext uri="{BB962C8B-B14F-4D97-AF65-F5344CB8AC3E}">
        <p14:creationId xmlns:p14="http://schemas.microsoft.com/office/powerpoint/2010/main" val="1858603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E25604D-1A1F-31A2-BFAE-A3023F224A9B}"/>
              </a:ext>
            </a:extLst>
          </p:cNvPr>
          <p:cNvSpPr>
            <a:spLocks noGrp="1"/>
          </p:cNvSpPr>
          <p:nvPr>
            <p:ph type="ctrTitle"/>
          </p:nvPr>
        </p:nvSpPr>
        <p:spPr/>
        <p:txBody>
          <a:bodyPr/>
          <a:lstStyle/>
          <a:p>
            <a:r>
              <a:rPr lang="en-PH" dirty="0"/>
              <a:t>Machine Learning</a:t>
            </a:r>
          </a:p>
        </p:txBody>
      </p:sp>
      <p:sp>
        <p:nvSpPr>
          <p:cNvPr id="6" name="Subtitle 5">
            <a:extLst>
              <a:ext uri="{FF2B5EF4-FFF2-40B4-BE49-F238E27FC236}">
                <a16:creationId xmlns:a16="http://schemas.microsoft.com/office/drawing/2014/main" id="{129400E3-EAB0-2F9B-2544-713817EE5CF5}"/>
              </a:ext>
            </a:extLst>
          </p:cNvPr>
          <p:cNvSpPr>
            <a:spLocks noGrp="1"/>
          </p:cNvSpPr>
          <p:nvPr>
            <p:ph type="subTitle" idx="1"/>
          </p:nvPr>
        </p:nvSpPr>
        <p:spPr/>
        <p:txBody>
          <a:bodyPr/>
          <a:lstStyle/>
          <a:p>
            <a:r>
              <a:rPr lang="en-PH" b="1" dirty="0"/>
              <a:t>Prelab 1</a:t>
            </a:r>
          </a:p>
        </p:txBody>
      </p:sp>
    </p:spTree>
    <p:extLst>
      <p:ext uri="{BB962C8B-B14F-4D97-AF65-F5344CB8AC3E}">
        <p14:creationId xmlns:p14="http://schemas.microsoft.com/office/powerpoint/2010/main" val="2449746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E553A-1A74-9A25-E8CF-343C55272E03}"/>
              </a:ext>
            </a:extLst>
          </p:cNvPr>
          <p:cNvSpPr>
            <a:spLocks noGrp="1"/>
          </p:cNvSpPr>
          <p:nvPr>
            <p:ph type="title"/>
          </p:nvPr>
        </p:nvSpPr>
        <p:spPr/>
        <p:txBody>
          <a:bodyPr/>
          <a:lstStyle/>
          <a:p>
            <a:pPr algn="ctr"/>
            <a:r>
              <a:rPr lang="en-PH" dirty="0"/>
              <a:t>We will be using Google </a:t>
            </a:r>
            <a:r>
              <a:rPr lang="en-PH" dirty="0" err="1"/>
              <a:t>Colaboratory</a:t>
            </a:r>
            <a:endParaRPr lang="en-PH" dirty="0"/>
          </a:p>
        </p:txBody>
      </p:sp>
      <p:sp>
        <p:nvSpPr>
          <p:cNvPr id="3" name="Content Placeholder 2">
            <a:extLst>
              <a:ext uri="{FF2B5EF4-FFF2-40B4-BE49-F238E27FC236}">
                <a16:creationId xmlns:a16="http://schemas.microsoft.com/office/drawing/2014/main" id="{6EBD728F-3923-DABA-1BFB-126597892429}"/>
              </a:ext>
            </a:extLst>
          </p:cNvPr>
          <p:cNvSpPr>
            <a:spLocks noGrp="1"/>
          </p:cNvSpPr>
          <p:nvPr>
            <p:ph idx="1"/>
          </p:nvPr>
        </p:nvSpPr>
        <p:spPr/>
        <p:txBody>
          <a:bodyPr/>
          <a:lstStyle/>
          <a:p>
            <a:endParaRPr lang="en-PH"/>
          </a:p>
        </p:txBody>
      </p:sp>
      <p:pic>
        <p:nvPicPr>
          <p:cNvPr id="5" name="Picture 4">
            <a:extLst>
              <a:ext uri="{FF2B5EF4-FFF2-40B4-BE49-F238E27FC236}">
                <a16:creationId xmlns:a16="http://schemas.microsoft.com/office/drawing/2014/main" id="{5C2A153F-0F61-1B98-209A-243798E9C825}"/>
              </a:ext>
            </a:extLst>
          </p:cNvPr>
          <p:cNvPicPr>
            <a:picLocks noChangeAspect="1"/>
          </p:cNvPicPr>
          <p:nvPr/>
        </p:nvPicPr>
        <p:blipFill>
          <a:blip r:embed="rId2"/>
          <a:stretch>
            <a:fillRect/>
          </a:stretch>
        </p:blipFill>
        <p:spPr>
          <a:xfrm>
            <a:off x="594208" y="1667669"/>
            <a:ext cx="11003583" cy="4667250"/>
          </a:xfrm>
          <a:prstGeom prst="rect">
            <a:avLst/>
          </a:prstGeom>
        </p:spPr>
      </p:pic>
    </p:spTree>
    <p:extLst>
      <p:ext uri="{BB962C8B-B14F-4D97-AF65-F5344CB8AC3E}">
        <p14:creationId xmlns:p14="http://schemas.microsoft.com/office/powerpoint/2010/main" val="23742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CD0D2C-9334-ECDA-0432-50E8D33DE887}"/>
              </a:ext>
            </a:extLst>
          </p:cNvPr>
          <p:cNvPicPr>
            <a:picLocks noChangeAspect="1"/>
          </p:cNvPicPr>
          <p:nvPr/>
        </p:nvPicPr>
        <p:blipFill>
          <a:blip r:embed="rId2"/>
          <a:stretch>
            <a:fillRect/>
          </a:stretch>
        </p:blipFill>
        <p:spPr>
          <a:xfrm>
            <a:off x="312840" y="72774"/>
            <a:ext cx="6531033" cy="6712451"/>
          </a:xfrm>
          <a:prstGeom prst="rect">
            <a:avLst/>
          </a:prstGeom>
        </p:spPr>
      </p:pic>
      <p:pic>
        <p:nvPicPr>
          <p:cNvPr id="8" name="Picture 7">
            <a:extLst>
              <a:ext uri="{FF2B5EF4-FFF2-40B4-BE49-F238E27FC236}">
                <a16:creationId xmlns:a16="http://schemas.microsoft.com/office/drawing/2014/main" id="{D376D6FC-8D64-5374-0840-4F80B7CB635F}"/>
              </a:ext>
            </a:extLst>
          </p:cNvPr>
          <p:cNvPicPr>
            <a:picLocks noChangeAspect="1"/>
          </p:cNvPicPr>
          <p:nvPr/>
        </p:nvPicPr>
        <p:blipFill>
          <a:blip r:embed="rId3"/>
          <a:stretch>
            <a:fillRect/>
          </a:stretch>
        </p:blipFill>
        <p:spPr>
          <a:xfrm>
            <a:off x="4707900" y="3228223"/>
            <a:ext cx="7206873" cy="3264652"/>
          </a:xfrm>
          <a:prstGeom prst="rect">
            <a:avLst/>
          </a:prstGeom>
        </p:spPr>
      </p:pic>
      <p:sp>
        <p:nvSpPr>
          <p:cNvPr id="9" name="Rectangle: Rounded Corners 8">
            <a:extLst>
              <a:ext uri="{FF2B5EF4-FFF2-40B4-BE49-F238E27FC236}">
                <a16:creationId xmlns:a16="http://schemas.microsoft.com/office/drawing/2014/main" id="{BFFEE7D6-5C7C-8761-7CAF-EC7FB179B8C1}"/>
              </a:ext>
            </a:extLst>
          </p:cNvPr>
          <p:cNvSpPr/>
          <p:nvPr/>
        </p:nvSpPr>
        <p:spPr>
          <a:xfrm>
            <a:off x="669073" y="1371600"/>
            <a:ext cx="5988205" cy="454025"/>
          </a:xfrm>
          <a:prstGeom prst="roundRect">
            <a:avLst/>
          </a:prstGeom>
          <a:noFill/>
          <a:ln>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184941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A3C6-335D-EE49-35BE-0FCB4F69423B}"/>
              </a:ext>
            </a:extLst>
          </p:cNvPr>
          <p:cNvSpPr>
            <a:spLocks noGrp="1"/>
          </p:cNvSpPr>
          <p:nvPr>
            <p:ph type="ctrTitle"/>
          </p:nvPr>
        </p:nvSpPr>
        <p:spPr/>
        <p:txBody>
          <a:bodyPr/>
          <a:lstStyle/>
          <a:p>
            <a:r>
              <a:rPr lang="en-PH" b="1" dirty="0"/>
              <a:t>Classical machine learning</a:t>
            </a:r>
          </a:p>
        </p:txBody>
      </p:sp>
      <p:sp>
        <p:nvSpPr>
          <p:cNvPr id="3" name="Subtitle 2">
            <a:extLst>
              <a:ext uri="{FF2B5EF4-FFF2-40B4-BE49-F238E27FC236}">
                <a16:creationId xmlns:a16="http://schemas.microsoft.com/office/drawing/2014/main" id="{370069D3-097A-8E37-6583-C35AE9A9B7B9}"/>
              </a:ext>
            </a:extLst>
          </p:cNvPr>
          <p:cNvSpPr>
            <a:spLocks noGrp="1"/>
          </p:cNvSpPr>
          <p:nvPr>
            <p:ph type="subTitle" idx="1"/>
          </p:nvPr>
        </p:nvSpPr>
        <p:spPr>
          <a:xfrm>
            <a:off x="1524000" y="3602037"/>
            <a:ext cx="9144000" cy="2133599"/>
          </a:xfrm>
        </p:spPr>
        <p:txBody>
          <a:bodyPr>
            <a:normAutofit fontScale="85000" lnSpcReduction="20000"/>
          </a:bodyPr>
          <a:lstStyle/>
          <a:p>
            <a:r>
              <a:rPr lang="en-PH" b="1" dirty="0"/>
              <a:t>LECTURE 1</a:t>
            </a:r>
          </a:p>
          <a:p>
            <a:endParaRPr lang="en-PH" dirty="0"/>
          </a:p>
          <a:p>
            <a:r>
              <a:rPr lang="en-PH" b="1" dirty="0"/>
              <a:t>Remmer L. Salas</a:t>
            </a:r>
          </a:p>
          <a:p>
            <a:r>
              <a:rPr lang="en-PH" i="1" dirty="0"/>
              <a:t>Chemistry Instructor</a:t>
            </a:r>
          </a:p>
          <a:p>
            <a:r>
              <a:rPr lang="en-PH" dirty="0"/>
              <a:t>Department of Natural Sciences and Mathematics</a:t>
            </a:r>
          </a:p>
          <a:p>
            <a:r>
              <a:rPr lang="en-PH" dirty="0"/>
              <a:t>Visayas State University</a:t>
            </a:r>
          </a:p>
        </p:txBody>
      </p:sp>
    </p:spTree>
    <p:extLst>
      <p:ext uri="{BB962C8B-B14F-4D97-AF65-F5344CB8AC3E}">
        <p14:creationId xmlns:p14="http://schemas.microsoft.com/office/powerpoint/2010/main" val="3497944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9401-8B8F-3472-7FF3-53886427B2B9}"/>
              </a:ext>
            </a:extLst>
          </p:cNvPr>
          <p:cNvSpPr>
            <a:spLocks noGrp="1"/>
          </p:cNvSpPr>
          <p:nvPr>
            <p:ph type="title"/>
          </p:nvPr>
        </p:nvSpPr>
        <p:spPr>
          <a:xfrm>
            <a:off x="838200" y="476885"/>
            <a:ext cx="10515600" cy="742315"/>
          </a:xfrm>
        </p:spPr>
        <p:txBody>
          <a:bodyPr>
            <a:normAutofit/>
          </a:bodyPr>
          <a:lstStyle/>
          <a:p>
            <a:r>
              <a:rPr lang="en-PH" sz="2400" dirty="0"/>
              <a:t>Link to materials: </a:t>
            </a:r>
            <a:r>
              <a:rPr lang="en-PH" sz="2400" dirty="0">
                <a:hlinkClick r:id="rId2"/>
              </a:rPr>
              <a:t>https://github.com/mersalas/MLBS-2025_workshop.git</a:t>
            </a:r>
            <a:endParaRPr lang="en-PH" sz="2400" dirty="0"/>
          </a:p>
        </p:txBody>
      </p:sp>
      <p:sp>
        <p:nvSpPr>
          <p:cNvPr id="3" name="Content Placeholder 2">
            <a:extLst>
              <a:ext uri="{FF2B5EF4-FFF2-40B4-BE49-F238E27FC236}">
                <a16:creationId xmlns:a16="http://schemas.microsoft.com/office/drawing/2014/main" id="{F2F82B4A-D0E8-B048-C9CD-9E3E9B855B8C}"/>
              </a:ext>
            </a:extLst>
          </p:cNvPr>
          <p:cNvSpPr>
            <a:spLocks noGrp="1"/>
          </p:cNvSpPr>
          <p:nvPr>
            <p:ph idx="1"/>
          </p:nvPr>
        </p:nvSpPr>
        <p:spPr/>
        <p:txBody>
          <a:bodyPr/>
          <a:lstStyle/>
          <a:p>
            <a:endParaRPr lang="en-PH"/>
          </a:p>
        </p:txBody>
      </p:sp>
      <p:pic>
        <p:nvPicPr>
          <p:cNvPr id="7" name="Picture 6">
            <a:extLst>
              <a:ext uri="{FF2B5EF4-FFF2-40B4-BE49-F238E27FC236}">
                <a16:creationId xmlns:a16="http://schemas.microsoft.com/office/drawing/2014/main" id="{FF895811-DF10-C246-5C71-C98BF1CEA239}"/>
              </a:ext>
            </a:extLst>
          </p:cNvPr>
          <p:cNvPicPr>
            <a:picLocks noChangeAspect="1"/>
          </p:cNvPicPr>
          <p:nvPr/>
        </p:nvPicPr>
        <p:blipFill>
          <a:blip r:embed="rId3"/>
          <a:stretch>
            <a:fillRect/>
          </a:stretch>
        </p:blipFill>
        <p:spPr>
          <a:xfrm>
            <a:off x="419100" y="1292565"/>
            <a:ext cx="11353800" cy="4996158"/>
          </a:xfrm>
          <a:prstGeom prst="rect">
            <a:avLst/>
          </a:prstGeom>
        </p:spPr>
      </p:pic>
    </p:spTree>
    <p:extLst>
      <p:ext uri="{BB962C8B-B14F-4D97-AF65-F5344CB8AC3E}">
        <p14:creationId xmlns:p14="http://schemas.microsoft.com/office/powerpoint/2010/main" val="1318251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98EAA-08F1-1CF4-10E7-61F6C3DD1C8B}"/>
              </a:ext>
            </a:extLst>
          </p:cNvPr>
          <p:cNvSpPr>
            <a:spLocks noGrp="1"/>
          </p:cNvSpPr>
          <p:nvPr>
            <p:ph type="title"/>
          </p:nvPr>
        </p:nvSpPr>
        <p:spPr/>
        <p:txBody>
          <a:bodyPr/>
          <a:lstStyle/>
          <a:p>
            <a:r>
              <a:rPr lang="en-PH" dirty="0"/>
              <a:t>AI vs ML vs DL vs DS</a:t>
            </a:r>
          </a:p>
        </p:txBody>
      </p:sp>
      <p:sp>
        <p:nvSpPr>
          <p:cNvPr id="4" name="Content Placeholder 3">
            <a:extLst>
              <a:ext uri="{FF2B5EF4-FFF2-40B4-BE49-F238E27FC236}">
                <a16:creationId xmlns:a16="http://schemas.microsoft.com/office/drawing/2014/main" id="{656D10B6-6CDA-FBC3-6F83-55DA0B860F53}"/>
              </a:ext>
            </a:extLst>
          </p:cNvPr>
          <p:cNvSpPr>
            <a:spLocks noGrp="1"/>
          </p:cNvSpPr>
          <p:nvPr>
            <p:ph sz="half" idx="1"/>
          </p:nvPr>
        </p:nvSpPr>
        <p:spPr/>
        <p:txBody>
          <a:bodyPr>
            <a:normAutofit fontScale="92500" lnSpcReduction="10000"/>
          </a:bodyPr>
          <a:lstStyle/>
          <a:p>
            <a:endParaRPr lang="en-PH"/>
          </a:p>
        </p:txBody>
      </p:sp>
      <p:sp>
        <p:nvSpPr>
          <p:cNvPr id="5" name="Content Placeholder 4">
            <a:extLst>
              <a:ext uri="{FF2B5EF4-FFF2-40B4-BE49-F238E27FC236}">
                <a16:creationId xmlns:a16="http://schemas.microsoft.com/office/drawing/2014/main" id="{06C6B539-2F38-B87D-E96A-1AA674C60329}"/>
              </a:ext>
            </a:extLst>
          </p:cNvPr>
          <p:cNvSpPr>
            <a:spLocks noGrp="1"/>
          </p:cNvSpPr>
          <p:nvPr>
            <p:ph sz="half" idx="2"/>
          </p:nvPr>
        </p:nvSpPr>
        <p:spPr>
          <a:xfrm>
            <a:off x="8230070" y="1690688"/>
            <a:ext cx="3754120" cy="4351338"/>
          </a:xfrm>
        </p:spPr>
        <p:txBody>
          <a:bodyPr>
            <a:normAutofit fontScale="92500" lnSpcReduction="10000"/>
          </a:bodyPr>
          <a:lstStyle/>
          <a:p>
            <a:r>
              <a:rPr lang="en-PH" b="1" dirty="0"/>
              <a:t>AI</a:t>
            </a:r>
            <a:r>
              <a:rPr lang="en-PH" dirty="0"/>
              <a:t> – enables machines to </a:t>
            </a:r>
            <a:r>
              <a:rPr lang="en-PH" u="sng" dirty="0"/>
              <a:t>mimic human </a:t>
            </a:r>
            <a:r>
              <a:rPr lang="en-PH" dirty="0"/>
              <a:t>behavior</a:t>
            </a:r>
          </a:p>
          <a:p>
            <a:r>
              <a:rPr lang="en-PH" b="1" dirty="0"/>
              <a:t>ML</a:t>
            </a:r>
            <a:r>
              <a:rPr lang="en-PH" dirty="0"/>
              <a:t> – subset of AI; uses </a:t>
            </a:r>
            <a:r>
              <a:rPr lang="en-PH" u="sng" dirty="0"/>
              <a:t>Stat</a:t>
            </a:r>
            <a:r>
              <a:rPr lang="en-PH" dirty="0"/>
              <a:t> to enable machines to improve with experience</a:t>
            </a:r>
          </a:p>
          <a:p>
            <a:r>
              <a:rPr lang="en-PH" b="1" dirty="0"/>
              <a:t>DL</a:t>
            </a:r>
            <a:r>
              <a:rPr lang="en-PH" dirty="0"/>
              <a:t> – subset of ML; uses </a:t>
            </a:r>
            <a:r>
              <a:rPr lang="en-PH" u="sng" dirty="0"/>
              <a:t>neural networks</a:t>
            </a:r>
          </a:p>
          <a:p>
            <a:r>
              <a:rPr lang="en-PH" b="1" dirty="0"/>
              <a:t>DS</a:t>
            </a:r>
            <a:r>
              <a:rPr lang="en-PH" dirty="0"/>
              <a:t> – focus on extracting </a:t>
            </a:r>
            <a:r>
              <a:rPr lang="en-PH" u="sng" dirty="0"/>
              <a:t>insights</a:t>
            </a:r>
            <a:r>
              <a:rPr lang="en-PH" dirty="0"/>
              <a:t> &amp; making predictions</a:t>
            </a:r>
          </a:p>
        </p:txBody>
      </p:sp>
      <p:pic>
        <p:nvPicPr>
          <p:cNvPr id="1028" name="Picture 4">
            <a:extLst>
              <a:ext uri="{FF2B5EF4-FFF2-40B4-BE49-F238E27FC236}">
                <a16:creationId xmlns:a16="http://schemas.microsoft.com/office/drawing/2014/main" id="{E23B3216-13B3-01C9-0894-B64FCEDE3F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34" t="17909" r="10355" b="2143"/>
          <a:stretch/>
        </p:blipFill>
        <p:spPr bwMode="auto">
          <a:xfrm>
            <a:off x="207810" y="1690688"/>
            <a:ext cx="7776968" cy="45780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D4AEB26-43BC-EF16-7506-E0337FCE6018}"/>
              </a:ext>
            </a:extLst>
          </p:cNvPr>
          <p:cNvSpPr/>
          <p:nvPr/>
        </p:nvSpPr>
        <p:spPr>
          <a:xfrm>
            <a:off x="8920480" y="2062480"/>
            <a:ext cx="1960880" cy="22352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6" name="Rectangle 5">
            <a:extLst>
              <a:ext uri="{FF2B5EF4-FFF2-40B4-BE49-F238E27FC236}">
                <a16:creationId xmlns:a16="http://schemas.microsoft.com/office/drawing/2014/main" id="{5AB2FD34-507B-65DD-CDBB-2FA046E54F83}"/>
              </a:ext>
            </a:extLst>
          </p:cNvPr>
          <p:cNvSpPr/>
          <p:nvPr/>
        </p:nvSpPr>
        <p:spPr>
          <a:xfrm>
            <a:off x="8514080" y="3148331"/>
            <a:ext cx="629920" cy="223520"/>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7" name="Rectangle 6">
            <a:extLst>
              <a:ext uri="{FF2B5EF4-FFF2-40B4-BE49-F238E27FC236}">
                <a16:creationId xmlns:a16="http://schemas.microsoft.com/office/drawing/2014/main" id="{E9EB6CCE-5C9E-E09E-5B1A-8D8F5D0CAD2C}"/>
              </a:ext>
            </a:extLst>
          </p:cNvPr>
          <p:cNvSpPr/>
          <p:nvPr/>
        </p:nvSpPr>
        <p:spPr>
          <a:xfrm>
            <a:off x="8514080" y="4519136"/>
            <a:ext cx="2296160" cy="24876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
        <p:nvSpPr>
          <p:cNvPr id="8" name="Rectangle 7">
            <a:extLst>
              <a:ext uri="{FF2B5EF4-FFF2-40B4-BE49-F238E27FC236}">
                <a16:creationId xmlns:a16="http://schemas.microsoft.com/office/drawing/2014/main" id="{667153DE-82A9-081C-D3AB-645F196DF111}"/>
              </a:ext>
            </a:extLst>
          </p:cNvPr>
          <p:cNvSpPr/>
          <p:nvPr/>
        </p:nvSpPr>
        <p:spPr>
          <a:xfrm>
            <a:off x="10007600" y="5283200"/>
            <a:ext cx="1117600" cy="248762"/>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236207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75207-D693-187B-F2D4-660F8F1DE6AA}"/>
              </a:ext>
            </a:extLst>
          </p:cNvPr>
          <p:cNvSpPr>
            <a:spLocks noGrp="1"/>
          </p:cNvSpPr>
          <p:nvPr>
            <p:ph type="title"/>
          </p:nvPr>
        </p:nvSpPr>
        <p:spPr>
          <a:xfrm>
            <a:off x="838200" y="365126"/>
            <a:ext cx="10515600" cy="933932"/>
          </a:xfrm>
        </p:spPr>
        <p:txBody>
          <a:bodyPr>
            <a:normAutofit/>
          </a:bodyPr>
          <a:lstStyle/>
          <a:p>
            <a:r>
              <a:rPr lang="en-PH" dirty="0"/>
              <a:t>Partly, we are doing data science</a:t>
            </a:r>
          </a:p>
        </p:txBody>
      </p:sp>
      <p:pic>
        <p:nvPicPr>
          <p:cNvPr id="5122" name="Picture 2" descr="A Deeper Dive into LEGO Bricks and Data Stories">
            <a:extLst>
              <a:ext uri="{FF2B5EF4-FFF2-40B4-BE49-F238E27FC236}">
                <a16:creationId xmlns:a16="http://schemas.microsoft.com/office/drawing/2014/main" id="{727C188A-5490-37A7-F167-CA3B32FF41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160" y="1195869"/>
            <a:ext cx="7681537" cy="550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440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DF6700-C964-3586-E3A9-DAAE09E4A966}"/>
              </a:ext>
            </a:extLst>
          </p:cNvPr>
          <p:cNvPicPr>
            <a:picLocks noChangeAspect="1"/>
          </p:cNvPicPr>
          <p:nvPr/>
        </p:nvPicPr>
        <p:blipFill>
          <a:blip r:embed="rId2"/>
          <a:stretch>
            <a:fillRect/>
          </a:stretch>
        </p:blipFill>
        <p:spPr>
          <a:xfrm>
            <a:off x="344170" y="681037"/>
            <a:ext cx="5664200" cy="5664200"/>
          </a:xfrm>
          <a:prstGeom prst="rect">
            <a:avLst/>
          </a:prstGeom>
        </p:spPr>
      </p:pic>
      <p:pic>
        <p:nvPicPr>
          <p:cNvPr id="2050" name="Picture 2" descr="No, Machine Learning is not just glorified Statistics | by Joe Davison |  TDS Archive | Medium">
            <a:extLst>
              <a:ext uri="{FF2B5EF4-FFF2-40B4-BE49-F238E27FC236}">
                <a16:creationId xmlns:a16="http://schemas.microsoft.com/office/drawing/2014/main" id="{FD45BBF7-26B3-0E1A-EDC5-C221385B0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8560" y="681037"/>
            <a:ext cx="5672304" cy="5664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9C88ABB6-E0F5-CF30-B9B5-288CB076140C}"/>
              </a:ext>
            </a:extLst>
          </p:cNvPr>
          <p:cNvSpPr>
            <a:spLocks noGrp="1"/>
          </p:cNvSpPr>
          <p:nvPr>
            <p:ph type="body" idx="1"/>
          </p:nvPr>
        </p:nvSpPr>
        <p:spPr>
          <a:xfrm>
            <a:off x="597376" y="187641"/>
            <a:ext cx="5157787" cy="493396"/>
          </a:xfrm>
        </p:spPr>
        <p:txBody>
          <a:bodyPr/>
          <a:lstStyle/>
          <a:p>
            <a:pPr algn="ctr"/>
            <a:r>
              <a:rPr lang="en-PH" dirty="0">
                <a:solidFill>
                  <a:srgbClr val="FF0000"/>
                </a:solidFill>
              </a:rPr>
              <a:t>DL is like a hammer</a:t>
            </a:r>
          </a:p>
        </p:txBody>
      </p:sp>
      <p:sp>
        <p:nvSpPr>
          <p:cNvPr id="16" name="Text Placeholder 15">
            <a:extLst>
              <a:ext uri="{FF2B5EF4-FFF2-40B4-BE49-F238E27FC236}">
                <a16:creationId xmlns:a16="http://schemas.microsoft.com/office/drawing/2014/main" id="{B2F09FB8-1F1F-155D-92DB-CE7B746FB64F}"/>
              </a:ext>
            </a:extLst>
          </p:cNvPr>
          <p:cNvSpPr>
            <a:spLocks noGrp="1"/>
          </p:cNvSpPr>
          <p:nvPr>
            <p:ph type="body" sz="quarter" idx="3"/>
          </p:nvPr>
        </p:nvSpPr>
        <p:spPr>
          <a:xfrm>
            <a:off x="6446520" y="223519"/>
            <a:ext cx="5183188" cy="493395"/>
          </a:xfrm>
        </p:spPr>
        <p:txBody>
          <a:bodyPr/>
          <a:lstStyle/>
          <a:p>
            <a:pPr algn="ctr"/>
            <a:r>
              <a:rPr lang="en-PH" dirty="0">
                <a:solidFill>
                  <a:srgbClr val="FF0000"/>
                </a:solidFill>
              </a:rPr>
              <a:t>AI != Statistics</a:t>
            </a:r>
          </a:p>
        </p:txBody>
      </p:sp>
    </p:spTree>
    <p:extLst>
      <p:ext uri="{BB962C8B-B14F-4D97-AF65-F5344CB8AC3E}">
        <p14:creationId xmlns:p14="http://schemas.microsoft.com/office/powerpoint/2010/main" val="217580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fade">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9774B9-43E1-0A38-B76A-F5114363EA13}"/>
              </a:ext>
            </a:extLst>
          </p:cNvPr>
          <p:cNvSpPr>
            <a:spLocks noGrp="1"/>
          </p:cNvSpPr>
          <p:nvPr>
            <p:ph type="title"/>
          </p:nvPr>
        </p:nvSpPr>
        <p:spPr/>
        <p:txBody>
          <a:bodyPr/>
          <a:lstStyle/>
          <a:p>
            <a:r>
              <a:rPr lang="en-PH" dirty="0"/>
              <a:t>What is ML?</a:t>
            </a:r>
          </a:p>
        </p:txBody>
      </p:sp>
      <p:pic>
        <p:nvPicPr>
          <p:cNvPr id="3074" name="Picture 2" descr="Traditional Programming vs Machine Learning | by Sravya Reddysetty | Medium">
            <a:extLst>
              <a:ext uri="{FF2B5EF4-FFF2-40B4-BE49-F238E27FC236}">
                <a16:creationId xmlns:a16="http://schemas.microsoft.com/office/drawing/2014/main" id="{6FB6AE93-CAD7-B776-B8BC-0DF38FF1E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4520" y="1605598"/>
            <a:ext cx="8302959" cy="499840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34104A1-E508-A98F-7FAE-E189BEC4C94D}"/>
              </a:ext>
            </a:extLst>
          </p:cNvPr>
          <p:cNvSpPr txBox="1"/>
          <p:nvPr/>
        </p:nvSpPr>
        <p:spPr>
          <a:xfrm>
            <a:off x="0" y="6581001"/>
            <a:ext cx="6961201" cy="276999"/>
          </a:xfrm>
          <a:prstGeom prst="rect">
            <a:avLst/>
          </a:prstGeom>
          <a:noFill/>
        </p:spPr>
        <p:txBody>
          <a:bodyPr wrap="none" rtlCol="0">
            <a:spAutoFit/>
          </a:bodyPr>
          <a:lstStyle/>
          <a:p>
            <a:r>
              <a:rPr lang="en-PH" sz="1200" dirty="0"/>
              <a:t>https://sravya-tech-usage.medium.com/traditional-programming-vs-machine-learning-e9bbed5e491c</a:t>
            </a:r>
          </a:p>
        </p:txBody>
      </p:sp>
      <p:sp>
        <p:nvSpPr>
          <p:cNvPr id="3" name="TextBox 2">
            <a:extLst>
              <a:ext uri="{FF2B5EF4-FFF2-40B4-BE49-F238E27FC236}">
                <a16:creationId xmlns:a16="http://schemas.microsoft.com/office/drawing/2014/main" id="{CD00E2BB-FC4C-E731-FD14-CA920C990256}"/>
              </a:ext>
            </a:extLst>
          </p:cNvPr>
          <p:cNvSpPr txBox="1"/>
          <p:nvPr/>
        </p:nvSpPr>
        <p:spPr>
          <a:xfrm>
            <a:off x="1189031" y="5601295"/>
            <a:ext cx="923586" cy="400110"/>
          </a:xfrm>
          <a:prstGeom prst="rect">
            <a:avLst/>
          </a:prstGeom>
          <a:noFill/>
        </p:spPr>
        <p:txBody>
          <a:bodyPr wrap="none" rtlCol="0">
            <a:spAutoFit/>
          </a:bodyPr>
          <a:lstStyle/>
          <a:p>
            <a:r>
              <a:rPr lang="en-PH" sz="2000" dirty="0">
                <a:solidFill>
                  <a:srgbClr val="C00000"/>
                </a:solidFill>
              </a:rPr>
              <a:t>Labels</a:t>
            </a:r>
          </a:p>
        </p:txBody>
      </p:sp>
    </p:spTree>
    <p:extLst>
      <p:ext uri="{BB962C8B-B14F-4D97-AF65-F5344CB8AC3E}">
        <p14:creationId xmlns:p14="http://schemas.microsoft.com/office/powerpoint/2010/main" val="389581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65750-6634-2E5D-D093-5E5856D28614}"/>
              </a:ext>
            </a:extLst>
          </p:cNvPr>
          <p:cNvSpPr>
            <a:spLocks noGrp="1"/>
          </p:cNvSpPr>
          <p:nvPr>
            <p:ph type="title"/>
          </p:nvPr>
        </p:nvSpPr>
        <p:spPr/>
        <p:txBody>
          <a:bodyPr/>
          <a:lstStyle/>
          <a:p>
            <a:r>
              <a:rPr lang="en-PH" dirty="0"/>
              <a:t>Types of ML</a:t>
            </a:r>
          </a:p>
        </p:txBody>
      </p:sp>
      <p:sp>
        <p:nvSpPr>
          <p:cNvPr id="3" name="Content Placeholder 2">
            <a:extLst>
              <a:ext uri="{FF2B5EF4-FFF2-40B4-BE49-F238E27FC236}">
                <a16:creationId xmlns:a16="http://schemas.microsoft.com/office/drawing/2014/main" id="{E05A3C6C-6227-8FCF-5AF9-31ACB7B01226}"/>
              </a:ext>
            </a:extLst>
          </p:cNvPr>
          <p:cNvSpPr>
            <a:spLocks noGrp="1"/>
          </p:cNvSpPr>
          <p:nvPr>
            <p:ph idx="1"/>
          </p:nvPr>
        </p:nvSpPr>
        <p:spPr/>
        <p:txBody>
          <a:bodyPr/>
          <a:lstStyle/>
          <a:p>
            <a:endParaRPr lang="en-PH"/>
          </a:p>
        </p:txBody>
      </p:sp>
      <p:pic>
        <p:nvPicPr>
          <p:cNvPr id="4098" name="Picture 2" descr="Image featuring the Generative and Discriminative Models">
            <a:extLst>
              <a:ext uri="{FF2B5EF4-FFF2-40B4-BE49-F238E27FC236}">
                <a16:creationId xmlns:a16="http://schemas.microsoft.com/office/drawing/2014/main" id="{E0F5DD1E-287E-BC26-5979-E7A02AAAB6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545" y="1589088"/>
            <a:ext cx="11376909" cy="4732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1DC2970-4BB6-E4F7-842F-ECD1126CAC5A}"/>
              </a:ext>
            </a:extLst>
          </p:cNvPr>
          <p:cNvSpPr txBox="1"/>
          <p:nvPr/>
        </p:nvSpPr>
        <p:spPr>
          <a:xfrm>
            <a:off x="11305" y="6581001"/>
            <a:ext cx="4461350" cy="276999"/>
          </a:xfrm>
          <a:prstGeom prst="rect">
            <a:avLst/>
          </a:prstGeom>
          <a:noFill/>
        </p:spPr>
        <p:txBody>
          <a:bodyPr wrap="none" rtlCol="0">
            <a:spAutoFit/>
          </a:bodyPr>
          <a:lstStyle/>
          <a:p>
            <a:r>
              <a:rPr lang="en-PH" sz="1200" dirty="0"/>
              <a:t>https://learnopencv.com/generative-and-discriminative-models/</a:t>
            </a:r>
          </a:p>
        </p:txBody>
      </p:sp>
    </p:spTree>
    <p:extLst>
      <p:ext uri="{BB962C8B-B14F-4D97-AF65-F5344CB8AC3E}">
        <p14:creationId xmlns:p14="http://schemas.microsoft.com/office/powerpoint/2010/main" val="288796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2607-E5FA-0EDD-E25D-E690A580972C}"/>
              </a:ext>
            </a:extLst>
          </p:cNvPr>
          <p:cNvSpPr>
            <a:spLocks noGrp="1"/>
          </p:cNvSpPr>
          <p:nvPr>
            <p:ph type="title"/>
          </p:nvPr>
        </p:nvSpPr>
        <p:spPr/>
        <p:txBody>
          <a:bodyPr/>
          <a:lstStyle/>
          <a:p>
            <a:r>
              <a:rPr lang="en-PH" dirty="0"/>
              <a:t>Types of ML</a:t>
            </a:r>
          </a:p>
        </p:txBody>
      </p:sp>
      <p:sp>
        <p:nvSpPr>
          <p:cNvPr id="3" name="Content Placeholder 2">
            <a:extLst>
              <a:ext uri="{FF2B5EF4-FFF2-40B4-BE49-F238E27FC236}">
                <a16:creationId xmlns:a16="http://schemas.microsoft.com/office/drawing/2014/main" id="{C495BA6F-673A-D54C-18A3-3B1F6272AE41}"/>
              </a:ext>
            </a:extLst>
          </p:cNvPr>
          <p:cNvSpPr>
            <a:spLocks noGrp="1"/>
          </p:cNvSpPr>
          <p:nvPr>
            <p:ph idx="1"/>
          </p:nvPr>
        </p:nvSpPr>
        <p:spPr/>
        <p:txBody>
          <a:bodyPr/>
          <a:lstStyle/>
          <a:p>
            <a:endParaRPr lang="en-PH"/>
          </a:p>
        </p:txBody>
      </p:sp>
      <p:pic>
        <p:nvPicPr>
          <p:cNvPr id="6146" name="Picture 2" descr="The main types of machine learning. Main approaches include classification and regression under the supervised learning and clustering under the unsupervised learning. Reinforcement learning enhance the model performance by interacting with environment. Coloured dots and triangles represent the training data. Yellow stars represent the new data which can be predicted by the trained model.">
            <a:extLst>
              <a:ext uri="{FF2B5EF4-FFF2-40B4-BE49-F238E27FC236}">
                <a16:creationId xmlns:a16="http://schemas.microsoft.com/office/drawing/2014/main" id="{C0214C90-2997-3046-C6AD-A72895FEAF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50"/>
          <a:stretch/>
        </p:blipFill>
        <p:spPr bwMode="auto">
          <a:xfrm>
            <a:off x="691223" y="1671579"/>
            <a:ext cx="10809553" cy="4659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61F130-F4BB-4BFA-04F2-3EE479368DA6}"/>
              </a:ext>
            </a:extLst>
          </p:cNvPr>
          <p:cNvSpPr txBox="1"/>
          <p:nvPr/>
        </p:nvSpPr>
        <p:spPr>
          <a:xfrm>
            <a:off x="0" y="6574010"/>
            <a:ext cx="3124381" cy="276999"/>
          </a:xfrm>
          <a:prstGeom prst="rect">
            <a:avLst/>
          </a:prstGeom>
          <a:noFill/>
        </p:spPr>
        <p:txBody>
          <a:bodyPr wrap="none" rtlCol="0">
            <a:spAutoFit/>
          </a:bodyPr>
          <a:lstStyle/>
          <a:p>
            <a:r>
              <a:rPr lang="en-PH" sz="1200" dirty="0"/>
              <a:t>http://dx.doi.org/10.3389/fphar.2021.720694</a:t>
            </a:r>
          </a:p>
        </p:txBody>
      </p:sp>
    </p:spTree>
    <p:extLst>
      <p:ext uri="{BB962C8B-B14F-4D97-AF65-F5344CB8AC3E}">
        <p14:creationId xmlns:p14="http://schemas.microsoft.com/office/powerpoint/2010/main" val="3017959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1894</TotalTime>
  <Words>767</Words>
  <Application>Microsoft Office PowerPoint</Application>
  <PresentationFormat>Widescreen</PresentationFormat>
  <Paragraphs>153</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Cambria Math</vt:lpstr>
      <vt:lpstr>Office Theme</vt:lpstr>
      <vt:lpstr>PowerPoint Presentation</vt:lpstr>
      <vt:lpstr>PowerPoint Presentation</vt:lpstr>
      <vt:lpstr>Classical machine learning</vt:lpstr>
      <vt:lpstr>AI vs ML vs DL vs DS</vt:lpstr>
      <vt:lpstr>Partly, we are doing data science</vt:lpstr>
      <vt:lpstr>PowerPoint Presentation</vt:lpstr>
      <vt:lpstr>What is ML?</vt:lpstr>
      <vt:lpstr>Types of ML</vt:lpstr>
      <vt:lpstr>Types of ML</vt:lpstr>
      <vt:lpstr>Regression</vt:lpstr>
      <vt:lpstr>Regression</vt:lpstr>
      <vt:lpstr>Metrics for regression</vt:lpstr>
      <vt:lpstr>Underfitting vs overfitting</vt:lpstr>
      <vt:lpstr>Regularization </vt:lpstr>
      <vt:lpstr>Additional terminologies</vt:lpstr>
      <vt:lpstr>Classification: Logistic regression (logit)</vt:lpstr>
      <vt:lpstr>K-Nearest Neighbors (KNN)</vt:lpstr>
      <vt:lpstr>Support Vector Machine (SVM)</vt:lpstr>
      <vt:lpstr>PowerPoint Presentation</vt:lpstr>
      <vt:lpstr>Unsupervised Learning</vt:lpstr>
      <vt:lpstr>PowerPoint Presentation</vt:lpstr>
      <vt:lpstr>Feature scaling</vt:lpstr>
      <vt:lpstr>Hyperparameter optimization</vt:lpstr>
      <vt:lpstr>Cross-validation</vt:lpstr>
      <vt:lpstr>Metrics for classification</vt:lpstr>
      <vt:lpstr>Recommended books</vt:lpstr>
      <vt:lpstr>Machine Learning</vt:lpstr>
      <vt:lpstr>We will be using Google Colaboratory</vt:lpstr>
      <vt:lpstr>PowerPoint Presentation</vt:lpstr>
      <vt:lpstr>Link to materials: https://github.com/mersalas/MLBS-2025_workshop.git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rl salas</dc:creator>
  <cp:lastModifiedBy>rl salas</cp:lastModifiedBy>
  <cp:revision>25</cp:revision>
  <dcterms:created xsi:type="dcterms:W3CDTF">2025-04-18T20:58:52Z</dcterms:created>
  <dcterms:modified xsi:type="dcterms:W3CDTF">2025-04-21T22:41:50Z</dcterms:modified>
</cp:coreProperties>
</file>